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2"/>
  </p:notesMasterIdLst>
  <p:sldIdLst>
    <p:sldId id="805" r:id="rId2"/>
    <p:sldId id="430" r:id="rId3"/>
    <p:sldId id="1453" r:id="rId4"/>
    <p:sldId id="1452" r:id="rId5"/>
    <p:sldId id="1361" r:id="rId6"/>
    <p:sldId id="1451" r:id="rId7"/>
    <p:sldId id="757" r:id="rId8"/>
    <p:sldId id="1079" r:id="rId9"/>
    <p:sldId id="1176" r:id="rId10"/>
    <p:sldId id="854" r:id="rId11"/>
    <p:sldId id="565" r:id="rId12"/>
    <p:sldId id="519" r:id="rId13"/>
    <p:sldId id="518" r:id="rId14"/>
    <p:sldId id="497" r:id="rId15"/>
    <p:sldId id="615" r:id="rId16"/>
    <p:sldId id="967" r:id="rId17"/>
    <p:sldId id="431" r:id="rId18"/>
    <p:sldId id="437" r:id="rId19"/>
    <p:sldId id="432" r:id="rId20"/>
    <p:sldId id="433" r:id="rId21"/>
    <p:sldId id="434" r:id="rId22"/>
    <p:sldId id="466" r:id="rId23"/>
    <p:sldId id="467" r:id="rId24"/>
    <p:sldId id="436" r:id="rId25"/>
    <p:sldId id="758" r:id="rId26"/>
    <p:sldId id="475" r:id="rId27"/>
    <p:sldId id="514" r:id="rId28"/>
    <p:sldId id="515" r:id="rId29"/>
    <p:sldId id="671" r:id="rId30"/>
    <p:sldId id="673" r:id="rId31"/>
    <p:sldId id="670" r:id="rId32"/>
    <p:sldId id="1178" r:id="rId33"/>
    <p:sldId id="856" r:id="rId34"/>
    <p:sldId id="857" r:id="rId35"/>
    <p:sldId id="858" r:id="rId36"/>
    <p:sldId id="859" r:id="rId37"/>
    <p:sldId id="860" r:id="rId38"/>
    <p:sldId id="861" r:id="rId39"/>
    <p:sldId id="862" r:id="rId40"/>
    <p:sldId id="863" r:id="rId41"/>
    <p:sldId id="864" r:id="rId42"/>
    <p:sldId id="865" r:id="rId43"/>
    <p:sldId id="866" r:id="rId44"/>
    <p:sldId id="867" r:id="rId45"/>
    <p:sldId id="868" r:id="rId46"/>
    <p:sldId id="869" r:id="rId47"/>
    <p:sldId id="870" r:id="rId48"/>
    <p:sldId id="871" r:id="rId49"/>
    <p:sldId id="873" r:id="rId50"/>
    <p:sldId id="874" r:id="rId51"/>
    <p:sldId id="875" r:id="rId52"/>
    <p:sldId id="876" r:id="rId53"/>
    <p:sldId id="878" r:id="rId54"/>
    <p:sldId id="879" r:id="rId55"/>
    <p:sldId id="880" r:id="rId56"/>
    <p:sldId id="881" r:id="rId57"/>
    <p:sldId id="882" r:id="rId58"/>
    <p:sldId id="883" r:id="rId59"/>
    <p:sldId id="884" r:id="rId60"/>
    <p:sldId id="885" r:id="rId61"/>
    <p:sldId id="886" r:id="rId62"/>
    <p:sldId id="888" r:id="rId63"/>
    <p:sldId id="889" r:id="rId64"/>
    <p:sldId id="890" r:id="rId65"/>
    <p:sldId id="891" r:id="rId66"/>
    <p:sldId id="892" r:id="rId67"/>
    <p:sldId id="893" r:id="rId68"/>
    <p:sldId id="894" r:id="rId69"/>
    <p:sldId id="896" r:id="rId70"/>
    <p:sldId id="897" r:id="rId71"/>
    <p:sldId id="898" r:id="rId72"/>
    <p:sldId id="899" r:id="rId73"/>
    <p:sldId id="900" r:id="rId74"/>
    <p:sldId id="906" r:id="rId75"/>
    <p:sldId id="907" r:id="rId76"/>
    <p:sldId id="908" r:id="rId77"/>
    <p:sldId id="909" r:id="rId78"/>
    <p:sldId id="910" r:id="rId79"/>
    <p:sldId id="911" r:id="rId80"/>
    <p:sldId id="912" r:id="rId81"/>
    <p:sldId id="913" r:id="rId82"/>
    <p:sldId id="914" r:id="rId83"/>
    <p:sldId id="915" r:id="rId84"/>
    <p:sldId id="916" r:id="rId85"/>
    <p:sldId id="917" r:id="rId86"/>
    <p:sldId id="920" r:id="rId87"/>
    <p:sldId id="1073" r:id="rId88"/>
    <p:sldId id="1074" r:id="rId89"/>
    <p:sldId id="1075" r:id="rId90"/>
    <p:sldId id="921" r:id="rId91"/>
  </p:sldIdLst>
  <p:sldSz cx="9144000" cy="6858000" type="screen4x3"/>
  <p:notesSz cx="6858000" cy="9144000"/>
  <p:custDataLst>
    <p:tags r:id="rId93"/>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9pPr>
  </p:defaultTextStyle>
  <p:extLst>
    <p:ext uri="{EFAFB233-063F-42B5-8137-9DF3F51BA10A}">
      <p15:sldGuideLst xmlns:p15="http://schemas.microsoft.com/office/powerpoint/2012/main">
        <p15:guide id="1" orient="horz" pos="215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000000"/>
    <a:srgbClr val="A50021"/>
    <a:srgbClr val="33CCCC"/>
    <a:srgbClr val="336600"/>
    <a:srgbClr val="000066"/>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348"/>
    <p:restoredTop sz="87179"/>
  </p:normalViewPr>
  <p:slideViewPr>
    <p:cSldViewPr showGuides="1">
      <p:cViewPr varScale="1">
        <p:scale>
          <a:sx n="62" d="100"/>
          <a:sy n="62" d="100"/>
        </p:scale>
        <p:origin x="72" y="221"/>
      </p:cViewPr>
      <p:guideLst>
        <p:guide orient="horz" pos="2152"/>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55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18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173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0173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solidFill>
                  <a:schemeClr val="tx1"/>
                </a:solidFill>
                <a:latin typeface="Arial" panose="020B0604020202020204" pitchFamily="34" charset="0"/>
                <a:ea typeface="宋体" panose="02010600030101010101" pitchFamily="2" charset="-122"/>
              </a:rPr>
              <a:t>‹#›</a:t>
            </a:fld>
            <a:endParaRPr lang="en-US" altLang="zh-CN" sz="1200" dirty="0">
              <a:solidFill>
                <a:schemeClr val="tx1"/>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83607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p:sp>
      <p:sp>
        <p:nvSpPr>
          <p:cNvPr id="52227" name="Rectangle 3"/>
          <p:cNvSpPr>
            <a:spLocks noGrp="1"/>
          </p:cNvSpPr>
          <p:nvPr>
            <p:ph type="body" idx="1"/>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dirty="0">
                <a:latin typeface="黑体" panose="02010609060101010101" pitchFamily="49" charset="-122"/>
                <a:ea typeface="黑体" panose="02010609060101010101" pitchFamily="49" charset="-122"/>
              </a:rPr>
              <a:t>正文（黑体24pt，行距36pt）</a:t>
            </a:r>
          </a:p>
          <a:p>
            <a:pPr lvl="0" eaLnBrk="1" hangingPunct="1">
              <a:spcBef>
                <a:spcPct val="0"/>
              </a:spcBef>
            </a:pPr>
            <a:endParaRPr lang="zh-CN" altLang="en-US" dirty="0">
              <a:ea typeface="Heiti SC Light" charset="-122"/>
            </a:endParaRPr>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ea typeface="Heiti SC Light" charset="-122"/>
              </a:rPr>
              <a:t>35</a:t>
            </a:fld>
            <a:endParaRPr lang="zh-CN" altLang="en-US" sz="1200" dirty="0">
              <a:ea typeface="Heiti SC Light"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dirty="0">
                <a:latin typeface="黑体" panose="02010609060101010101" pitchFamily="49" charset="-122"/>
                <a:ea typeface="黑体" panose="02010609060101010101" pitchFamily="49" charset="-122"/>
              </a:rPr>
              <a:t>正文（黑体24pt，行距36pt）</a:t>
            </a:r>
          </a:p>
          <a:p>
            <a:pPr lvl="0" eaLnBrk="1" hangingPunct="1">
              <a:spcBef>
                <a:spcPct val="0"/>
              </a:spcBef>
            </a:pPr>
            <a:endParaRPr lang="zh-CN" altLang="en-US" dirty="0">
              <a:ea typeface="Heiti SC Light" charset="-122"/>
            </a:endParaRPr>
          </a:p>
        </p:txBody>
      </p:sp>
      <p:sp>
        <p:nvSpPr>
          <p:cNvPr id="829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ea typeface="Heiti SC Light" charset="-122"/>
              </a:rPr>
              <a:t>59</a:t>
            </a:fld>
            <a:endParaRPr lang="zh-CN" altLang="en-US" sz="1200" dirty="0">
              <a:ea typeface="Heiti SC Light"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t>‹#›</a:t>
            </a:fld>
            <a:endParaRPr lang="en-US" altLang="zh-CN"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solidFill>
                  <a:schemeClr val="tx1"/>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solidFill>
                  <a:schemeClr val="tx1"/>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hangingPunct="1"/>
            <a:fld id="{9A0DB2DC-4C9A-4742-B13C-FB6460FD3503}" type="slidenum">
              <a:rPr lang="en-US" altLang="zh-CN" dirty="0"/>
              <a:t>‹#›</a:t>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file:///E:\jiaoxue\&#35838;&#31243;&#25945;&#23398;\2021&#25945;&#23398;\&#35838;&#20214;\Nobel%20prize1958-2018%20.pdf" TargetMode="Externa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file:///E:\jiaoxue\&#35838;&#31243;&#25945;&#23398;\2021&#25945;&#23398;\&#35838;&#20214;\mRNA&#30123;&#33495;&#32972;&#21518;&#30340;&#25925;&#20107;.docx.pdf" TargetMode="Externa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4.jpeg"/><Relationship Id="rId4" Type="http://schemas.openxmlformats.org/officeDocument/2006/relationships/image" Target="../media/image33.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baike.baidu.com/item/%E6%95%B0%E5%80%BC%E5%AD%94%E5%BE%84/329482" TargetMode="Externa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72.jpeg"/></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7.xml"/><Relationship Id="rId5" Type="http://schemas.openxmlformats.org/officeDocument/2006/relationships/image" Target="../media/image86.jpeg"/><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www.kaseng.top/" TargetMode="External"/><Relationship Id="rId2" Type="http://schemas.openxmlformats.org/officeDocument/2006/relationships/hyperlink" Target="http://www.baidu.com/"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9160" y="188595"/>
            <a:ext cx="7827645" cy="3452495"/>
          </a:xfrm>
          <a:prstGeom prst="rect">
            <a:avLst/>
          </a:prstGeom>
          <a:noFill/>
        </p:spPr>
        <p:txBody>
          <a:bodyPr wrap="square" rtlCol="0">
            <a:noAutofit/>
          </a:bodyPr>
          <a:lstStyle/>
          <a:p>
            <a:r>
              <a:rPr lang="zh-CN" altLang="en-US" sz="3200" dirty="0">
                <a:solidFill>
                  <a:srgbClr val="3333FF"/>
                </a:solidFill>
              </a:rPr>
              <a:t>提醒：</a:t>
            </a:r>
            <a:endParaRPr lang="en-US" altLang="zh-CN" sz="3200" dirty="0">
              <a:solidFill>
                <a:srgbClr val="3333FF"/>
              </a:solidFill>
            </a:endParaRPr>
          </a:p>
          <a:p>
            <a:endParaRPr lang="zh-CN" altLang="en-US" sz="3200" dirty="0">
              <a:solidFill>
                <a:srgbClr val="3333FF"/>
              </a:solidFill>
            </a:endParaRPr>
          </a:p>
          <a:p>
            <a:r>
              <a:rPr lang="en-US" altLang="zh-CN" sz="2800" dirty="0"/>
              <a:t>1.</a:t>
            </a:r>
            <a:r>
              <a:rPr lang="zh-CN" altLang="en-US" sz="2800" dirty="0"/>
              <a:t>第二次课（细胞的概念与分子基础）为自主学习，请同学们自己根据教材和</a:t>
            </a:r>
            <a:r>
              <a:rPr lang="en-US" altLang="zh-CN" sz="2800" dirty="0"/>
              <a:t>PPT</a:t>
            </a:r>
            <a:r>
              <a:rPr lang="zh-CN" altLang="en-US" sz="2800" dirty="0"/>
              <a:t>进行自学）；</a:t>
            </a:r>
          </a:p>
          <a:p>
            <a:endParaRPr lang="zh-CN" altLang="en-US" sz="2800" dirty="0"/>
          </a:p>
          <a:p>
            <a:r>
              <a:rPr lang="en-US" altLang="zh-CN" sz="2800" dirty="0"/>
              <a:t>2.</a:t>
            </a:r>
            <a:r>
              <a:rPr lang="zh-CN" altLang="en-US" sz="2800" dirty="0"/>
              <a:t>自主学习小测验在教务处网页的爱课平台进行，课程名称是《医学细胞生物学</a:t>
            </a:r>
            <a:r>
              <a:rPr lang="en-US" altLang="zh-CN" sz="2800" dirty="0"/>
              <a:t>2024</a:t>
            </a:r>
            <a:r>
              <a:rPr lang="zh-CN" altLang="en-US" sz="2800" dirty="0"/>
              <a:t>秋》，已经设置了教务系统同步选课（即凡课表里有这门课的学生会自动加入），但仍保留了自助选课（选课密码</a:t>
            </a:r>
            <a:r>
              <a:rPr lang="en-US" altLang="zh-CN" sz="2800" dirty="0"/>
              <a:t>123456</a:t>
            </a:r>
            <a:r>
              <a:rPr lang="zh-CN" altLang="en-US" sz="2800" dirty="0"/>
              <a:t>）。爱课里没有这门课的同学需要自己选上。</a:t>
            </a:r>
            <a:endParaRPr lang="en-US" altLang="zh-CN" sz="2800" dirty="0"/>
          </a:p>
          <a:p>
            <a:endParaRPr lang="en-US" altLang="zh-CN" sz="2800" dirty="0"/>
          </a:p>
          <a:p>
            <a:r>
              <a:rPr lang="en-US" altLang="zh-CN" sz="2800" dirty="0"/>
              <a:t>3.</a:t>
            </a:r>
            <a:r>
              <a:rPr lang="zh-CN" altLang="en-US" sz="2800" dirty="0"/>
              <a:t>小测验的开始及截止时间会在系统里统一设置</a:t>
            </a:r>
          </a:p>
          <a:p>
            <a:endParaRPr lang="zh-CN" altLang="en-US" sz="2800"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3"/>
          <a:stretch>
            <a:fillRect/>
          </a:stretch>
        </p:blipFill>
        <p:spPr>
          <a:xfrm>
            <a:off x="107950" y="908685"/>
            <a:ext cx="7346950" cy="4955540"/>
          </a:xfrm>
          <a:prstGeom prst="rect">
            <a:avLst/>
          </a:prstGeom>
          <a:noFill/>
          <a:ln w="9525">
            <a:noFill/>
          </a:ln>
        </p:spPr>
      </p:pic>
      <p:sp>
        <p:nvSpPr>
          <p:cNvPr id="2" name="文本框 1"/>
          <p:cNvSpPr txBox="1"/>
          <p:nvPr/>
        </p:nvSpPr>
        <p:spPr>
          <a:xfrm>
            <a:off x="35560" y="116840"/>
            <a:ext cx="7165975" cy="521970"/>
          </a:xfrm>
          <a:prstGeom prst="rect">
            <a:avLst/>
          </a:prstGeom>
          <a:noFill/>
        </p:spPr>
        <p:txBody>
          <a:bodyPr wrap="square" rtlCol="0">
            <a:spAutoFit/>
          </a:bodyPr>
          <a:lstStyle/>
          <a:p>
            <a:r>
              <a:rPr lang="en-US" altLang="zh-CN" sz="2800" b="1" dirty="0">
                <a:solidFill>
                  <a:schemeClr val="tx1"/>
                </a:solidFill>
                <a:latin typeface="宋体" panose="02010600030101010101" pitchFamily="2" charset="-122"/>
                <a:ea typeface="宋体" panose="02010600030101010101" pitchFamily="2" charset="-122"/>
              </a:rPr>
              <a:t>2022</a:t>
            </a:r>
            <a:r>
              <a:rPr lang="zh-CN" altLang="en-US" sz="2800" b="1" dirty="0">
                <a:solidFill>
                  <a:schemeClr val="tx1"/>
                </a:solidFill>
                <a:latin typeface="宋体" panose="02010600030101010101" pitchFamily="2" charset="-122"/>
                <a:ea typeface="宋体" panose="02010600030101010101" pitchFamily="2" charset="-122"/>
              </a:rPr>
              <a:t>的</a:t>
            </a:r>
            <a:r>
              <a:rPr lang="zh-CN" altLang="en-US" sz="2800" b="1" dirty="0">
                <a:solidFill>
                  <a:schemeClr val="tx1"/>
                </a:solidFill>
                <a:latin typeface="宋体" panose="02010600030101010101" pitchFamily="2" charset="-122"/>
                <a:ea typeface="宋体" panose="02010600030101010101" pitchFamily="2" charset="-122"/>
                <a:sym typeface="+mn-ea"/>
              </a:rPr>
              <a:t>诺贝尔生理医学奖</a:t>
            </a:r>
            <a:r>
              <a:rPr lang="en-US" altLang="zh-CN" sz="2800" b="1" dirty="0">
                <a:solidFill>
                  <a:schemeClr val="tx1"/>
                </a:solidFill>
                <a:latin typeface="宋体" panose="02010600030101010101" pitchFamily="2" charset="-122"/>
                <a:ea typeface="宋体" panose="02010600030101010101" pitchFamily="2" charset="-122"/>
              </a:rPr>
              <a:t> </a:t>
            </a:r>
          </a:p>
        </p:txBody>
      </p:sp>
      <p:sp>
        <p:nvSpPr>
          <p:cNvPr id="3" name="文本框 2"/>
          <p:cNvSpPr txBox="1"/>
          <p:nvPr/>
        </p:nvSpPr>
        <p:spPr>
          <a:xfrm>
            <a:off x="107950" y="5838190"/>
            <a:ext cx="1668145" cy="398780"/>
          </a:xfrm>
          <a:prstGeom prst="rect">
            <a:avLst/>
          </a:prstGeom>
          <a:noFill/>
        </p:spPr>
        <p:txBody>
          <a:bodyPr wrap="square" rtlCol="0" anchor="t">
            <a:spAutoFit/>
          </a:bodyPr>
          <a:lstStyle/>
          <a:p>
            <a:r>
              <a:rPr lang="zh-CN" altLang="en-US"/>
              <a:t>古基因组学</a:t>
            </a:r>
          </a:p>
        </p:txBody>
      </p:sp>
      <p:sp>
        <p:nvSpPr>
          <p:cNvPr id="5" name="文本框 4"/>
          <p:cNvSpPr txBox="1"/>
          <p:nvPr/>
        </p:nvSpPr>
        <p:spPr>
          <a:xfrm>
            <a:off x="0" y="6236970"/>
            <a:ext cx="7755255" cy="706755"/>
          </a:xfrm>
          <a:prstGeom prst="rect">
            <a:avLst/>
          </a:prstGeom>
          <a:noFill/>
        </p:spPr>
        <p:txBody>
          <a:bodyPr wrap="square" rtlCol="0" anchor="t">
            <a:spAutoFit/>
          </a:bodyPr>
          <a:lstStyle/>
          <a:p>
            <a:r>
              <a:rPr lang="zh-CN" altLang="en-US"/>
              <a:t>1982年他的父亲因为对前列腺素的研究获得了诺贝尔生理学与医学奖。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460" y="220980"/>
            <a:ext cx="7165975" cy="521970"/>
          </a:xfrm>
          <a:prstGeom prst="rect">
            <a:avLst/>
          </a:prstGeom>
          <a:noFill/>
        </p:spPr>
        <p:txBody>
          <a:bodyPr wrap="square" rtlCol="0">
            <a:spAutoFit/>
          </a:bodyPr>
          <a:lstStyle/>
          <a:p>
            <a:r>
              <a:rPr lang="en-US" altLang="zh-CN" sz="2800" b="1" dirty="0">
                <a:solidFill>
                  <a:schemeClr val="tx1"/>
                </a:solidFill>
                <a:latin typeface="宋体" panose="02010600030101010101" pitchFamily="2" charset="-122"/>
                <a:ea typeface="宋体" panose="02010600030101010101" pitchFamily="2" charset="-122"/>
              </a:rPr>
              <a:t>2021</a:t>
            </a:r>
            <a:r>
              <a:rPr lang="zh-CN" altLang="en-US" sz="2800" b="1" dirty="0">
                <a:solidFill>
                  <a:schemeClr val="tx1"/>
                </a:solidFill>
                <a:latin typeface="宋体" panose="02010600030101010101" pitchFamily="2" charset="-122"/>
                <a:ea typeface="宋体" panose="02010600030101010101" pitchFamily="2" charset="-122"/>
              </a:rPr>
              <a:t>的</a:t>
            </a:r>
            <a:r>
              <a:rPr lang="zh-CN" altLang="en-US" sz="2800" b="1" dirty="0">
                <a:solidFill>
                  <a:schemeClr val="tx1"/>
                </a:solidFill>
                <a:latin typeface="宋体" panose="02010600030101010101" pitchFamily="2" charset="-122"/>
                <a:ea typeface="宋体" panose="02010600030101010101" pitchFamily="2" charset="-122"/>
                <a:sym typeface="+mn-ea"/>
              </a:rPr>
              <a:t>诺贝尔生理医学奖</a:t>
            </a: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103" name="图片 102"/>
          <p:cNvPicPr/>
          <p:nvPr>
            <p:custDataLst>
              <p:tags r:id="rId1"/>
            </p:custDataLst>
          </p:nvPr>
        </p:nvPicPr>
        <p:blipFill>
          <a:blip r:embed="rId3"/>
          <a:stretch>
            <a:fillRect/>
          </a:stretch>
        </p:blipFill>
        <p:spPr>
          <a:xfrm>
            <a:off x="179705" y="908685"/>
            <a:ext cx="7562215" cy="415798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2"/>
          <a:stretch>
            <a:fillRect/>
          </a:stretch>
        </p:blipFill>
        <p:spPr>
          <a:xfrm>
            <a:off x="179705" y="836295"/>
            <a:ext cx="5734050" cy="4245610"/>
          </a:xfrm>
          <a:prstGeom prst="rect">
            <a:avLst/>
          </a:prstGeom>
          <a:noFill/>
          <a:ln w="9525">
            <a:noFill/>
          </a:ln>
        </p:spPr>
      </p:pic>
      <p:sp>
        <p:nvSpPr>
          <p:cNvPr id="3075" name="TextBox 2"/>
          <p:cNvSpPr txBox="1"/>
          <p:nvPr/>
        </p:nvSpPr>
        <p:spPr>
          <a:xfrm>
            <a:off x="395288" y="188913"/>
            <a:ext cx="7129462" cy="583565"/>
          </a:xfrm>
          <a:prstGeom prst="rect">
            <a:avLst/>
          </a:prstGeom>
          <a:noFill/>
          <a:ln w="9525">
            <a:noFill/>
          </a:ln>
        </p:spPr>
        <p:txBody>
          <a:bodyPr>
            <a:spAutoFit/>
          </a:bodyPr>
          <a:lstStyle/>
          <a:p>
            <a:r>
              <a:rPr lang="en-US" altLang="zh-CN" sz="3200" b="1" dirty="0">
                <a:solidFill>
                  <a:srgbClr val="3333FF"/>
                </a:solidFill>
                <a:latin typeface="黑体" panose="02010609060101010101" pitchFamily="49" charset="-122"/>
                <a:ea typeface="黑体" panose="02010609060101010101" pitchFamily="49" charset="-122"/>
              </a:rPr>
              <a:t>2020</a:t>
            </a:r>
            <a:r>
              <a:rPr lang="zh-CN" altLang="en-US" sz="3200" b="1" dirty="0">
                <a:solidFill>
                  <a:srgbClr val="3333FF"/>
                </a:solidFill>
                <a:latin typeface="黑体" panose="02010609060101010101" pitchFamily="49" charset="-122"/>
                <a:ea typeface="黑体" panose="02010609060101010101" pitchFamily="49" charset="-122"/>
              </a:rPr>
              <a:t>年诺贝尔生理医学奖</a:t>
            </a:r>
          </a:p>
        </p:txBody>
      </p:sp>
      <p:sp>
        <p:nvSpPr>
          <p:cNvPr id="3076" name="矩形 3"/>
          <p:cNvSpPr/>
          <p:nvPr/>
        </p:nvSpPr>
        <p:spPr>
          <a:xfrm>
            <a:off x="6156325" y="796925"/>
            <a:ext cx="2808288" cy="3322955"/>
          </a:xfrm>
          <a:prstGeom prst="rect">
            <a:avLst/>
          </a:prstGeom>
          <a:noFill/>
          <a:ln w="9525">
            <a:noFill/>
          </a:ln>
        </p:spPr>
        <p:txBody>
          <a:bodyPr wrap="square">
            <a:spAutoFit/>
          </a:bodyPr>
          <a:lstStyle/>
          <a:p>
            <a:r>
              <a:rPr lang="en-US" altLang="zh-CN" sz="1400" b="1" dirty="0">
                <a:solidFill>
                  <a:srgbClr val="000000"/>
                </a:solidFill>
                <a:latin typeface="等线" panose="02010600030101010101" pitchFamily="2" charset="-122"/>
                <a:ea typeface="等线" panose="02010600030101010101" pitchFamily="2" charset="-122"/>
              </a:rPr>
              <a:t>Alter :1974</a:t>
            </a:r>
            <a:r>
              <a:rPr lang="zh-CN" altLang="en-US" sz="1400" b="1" dirty="0">
                <a:solidFill>
                  <a:srgbClr val="000000"/>
                </a:solidFill>
                <a:latin typeface="等线" panose="02010600030101010101" pitchFamily="2" charset="-122"/>
                <a:ea typeface="等线" panose="02010600030101010101" pitchFamily="2" charset="-122"/>
              </a:rPr>
              <a:t>年，一例输血后出现的非甲非乙型肝炎。</a:t>
            </a:r>
            <a:endParaRPr lang="en-US" altLang="zh-CN" sz="1400" b="1" dirty="0">
              <a:solidFill>
                <a:srgbClr val="000000"/>
              </a:solidFill>
              <a:latin typeface="等线" panose="02010600030101010101" pitchFamily="2" charset="-122"/>
              <a:ea typeface="等线" panose="02010600030101010101" pitchFamily="2" charset="-122"/>
            </a:endParaRPr>
          </a:p>
          <a:p>
            <a:endParaRPr lang="en-US" altLang="zh-CN" sz="1400" b="1" dirty="0">
              <a:solidFill>
                <a:srgbClr val="000000"/>
              </a:solidFill>
              <a:latin typeface="等线" panose="02010600030101010101" pitchFamily="2" charset="-122"/>
              <a:ea typeface="等线" panose="02010600030101010101" pitchFamily="2" charset="-122"/>
            </a:endParaRPr>
          </a:p>
          <a:p>
            <a:r>
              <a:rPr lang="en-US" altLang="zh-CN" sz="1400" b="1" dirty="0">
                <a:solidFill>
                  <a:srgbClr val="000000"/>
                </a:solidFill>
                <a:latin typeface="等线" panose="02010600030101010101" pitchFamily="2" charset="-122"/>
                <a:ea typeface="等线" panose="02010600030101010101" pitchFamily="2" charset="-122"/>
              </a:rPr>
              <a:t>Hougton: 1989</a:t>
            </a:r>
            <a:r>
              <a:rPr lang="zh-CN" altLang="en-US" sz="1400" b="1" dirty="0">
                <a:solidFill>
                  <a:srgbClr val="000000"/>
                </a:solidFill>
                <a:latin typeface="等线" panose="02010600030101010101" pitchFamily="2" charset="-122"/>
                <a:ea typeface="等线" panose="02010600030101010101" pitchFamily="2" charset="-122"/>
              </a:rPr>
              <a:t>年</a:t>
            </a:r>
            <a:r>
              <a:rPr lang="en-US" altLang="zh-CN" sz="1400" b="1" dirty="0">
                <a:solidFill>
                  <a:srgbClr val="000000"/>
                </a:solidFill>
                <a:latin typeface="等线" panose="02010600030101010101" pitchFamily="2" charset="-122"/>
                <a:ea typeface="等线" panose="02010600030101010101" pitchFamily="2" charset="-122"/>
              </a:rPr>
              <a:t>,</a:t>
            </a:r>
            <a:r>
              <a:rPr lang="zh-CN" altLang="en-US" sz="1400" b="1" dirty="0">
                <a:solidFill>
                  <a:srgbClr val="000000"/>
                </a:solidFill>
                <a:latin typeface="等线" panose="02010600030101010101" pitchFamily="2" charset="-122"/>
                <a:ea typeface="等线" panose="02010600030101010101" pitchFamily="2" charset="-122"/>
              </a:rPr>
              <a:t>命名丙型肝炎病毒（</a:t>
            </a:r>
            <a:r>
              <a:rPr lang="en-US" altLang="zh-CN" sz="1400" b="1" dirty="0">
                <a:solidFill>
                  <a:srgbClr val="000000"/>
                </a:solidFill>
                <a:latin typeface="等线" panose="02010600030101010101" pitchFamily="2" charset="-122"/>
                <a:ea typeface="等线" panose="02010600030101010101" pitchFamily="2" charset="-122"/>
              </a:rPr>
              <a:t>HCV</a:t>
            </a:r>
            <a:r>
              <a:rPr lang="zh-CN" altLang="en-US" sz="1400" b="1" dirty="0">
                <a:solidFill>
                  <a:srgbClr val="000000"/>
                </a:solidFill>
                <a:latin typeface="等线" panose="02010600030101010101" pitchFamily="2" charset="-122"/>
                <a:ea typeface="等线" panose="02010600030101010101" pitchFamily="2" charset="-122"/>
              </a:rPr>
              <a:t>）</a:t>
            </a:r>
            <a:endParaRPr lang="en-US" altLang="zh-CN" sz="1400" b="1" dirty="0">
              <a:solidFill>
                <a:srgbClr val="000000"/>
              </a:solidFill>
              <a:latin typeface="等线" panose="02010600030101010101" pitchFamily="2" charset="-122"/>
              <a:ea typeface="等线" panose="02010600030101010101" pitchFamily="2" charset="-122"/>
            </a:endParaRPr>
          </a:p>
          <a:p>
            <a:endParaRPr lang="en-US" altLang="zh-CN" sz="1400" b="1" dirty="0">
              <a:solidFill>
                <a:srgbClr val="000000"/>
              </a:solidFill>
              <a:latin typeface="等线" panose="02010600030101010101" pitchFamily="2" charset="-122"/>
              <a:ea typeface="等线" panose="02010600030101010101" pitchFamily="2" charset="-122"/>
            </a:endParaRPr>
          </a:p>
          <a:p>
            <a:r>
              <a:rPr lang="en-US" altLang="zh-CN" sz="1400" b="1" dirty="0">
                <a:solidFill>
                  <a:srgbClr val="000000"/>
                </a:solidFill>
                <a:latin typeface="等线" panose="02010600030101010101" pitchFamily="2" charset="-122"/>
                <a:ea typeface="等线" panose="02010600030101010101" pitchFamily="2" charset="-122"/>
              </a:rPr>
              <a:t>Rice: </a:t>
            </a:r>
            <a:r>
              <a:rPr lang="zh-CN" altLang="en-US" sz="1400" dirty="0">
                <a:solidFill>
                  <a:srgbClr val="000000"/>
                </a:solidFill>
                <a:latin typeface="黑体" panose="02010609060101010101" pitchFamily="49" charset="-122"/>
                <a:ea typeface="黑体" panose="02010609060101010101" pitchFamily="49" charset="-122"/>
              </a:rPr>
              <a:t>单是丙型肝炎病毒就可以导致不明原因的输血传播性肝炎</a:t>
            </a:r>
            <a:endParaRPr lang="en-US" altLang="zh-CN" sz="1400" dirty="0">
              <a:solidFill>
                <a:srgbClr val="000000"/>
              </a:solidFill>
              <a:latin typeface="黑体" panose="02010609060101010101" pitchFamily="49" charset="-122"/>
              <a:ea typeface="黑体" panose="02010609060101010101" pitchFamily="49" charset="-122"/>
            </a:endParaRPr>
          </a:p>
          <a:p>
            <a:endParaRPr lang="en-US" altLang="zh-CN" sz="1400" b="1" dirty="0">
              <a:solidFill>
                <a:srgbClr val="000000"/>
              </a:solidFill>
              <a:latin typeface="黑体" panose="02010609060101010101" pitchFamily="49" charset="-122"/>
              <a:ea typeface="黑体" panose="02010609060101010101" pitchFamily="49" charset="-122"/>
            </a:endParaRPr>
          </a:p>
          <a:p>
            <a:endParaRPr lang="en-US" altLang="zh-CN" sz="1400" b="1" dirty="0">
              <a:solidFill>
                <a:srgbClr val="000000"/>
              </a:solidFill>
              <a:latin typeface="黑体" panose="02010609060101010101" pitchFamily="49" charset="-122"/>
              <a:ea typeface="黑体" panose="02010609060101010101" pitchFamily="49" charset="-122"/>
            </a:endParaRPr>
          </a:p>
          <a:p>
            <a:r>
              <a:rPr lang="en-US" altLang="zh-CN" sz="1400" dirty="0">
                <a:solidFill>
                  <a:srgbClr val="3333FF"/>
                </a:solidFill>
                <a:latin typeface="黑体" panose="02010609060101010101" pitchFamily="49" charset="-122"/>
                <a:ea typeface="黑体" panose="02010609060101010101" pitchFamily="49" charset="-122"/>
              </a:rPr>
              <a:t>2013</a:t>
            </a:r>
            <a:r>
              <a:rPr lang="zh-CN" altLang="en-US" sz="1400" dirty="0">
                <a:solidFill>
                  <a:srgbClr val="3333FF"/>
                </a:solidFill>
                <a:latin typeface="黑体" panose="02010609060101010101" pitchFamily="49" charset="-122"/>
                <a:ea typeface="黑体" panose="02010609060101010101" pitchFamily="49" charset="-122"/>
              </a:rPr>
              <a:t>年起</a:t>
            </a:r>
            <a:r>
              <a:rPr lang="zh-CN" altLang="en-US" sz="1400" dirty="0">
                <a:solidFill>
                  <a:srgbClr val="000000"/>
                </a:solidFill>
                <a:latin typeface="黑体" panose="02010609060101010101" pitchFamily="49" charset="-122"/>
                <a:ea typeface="黑体" panose="02010609060101010101" pitchFamily="49" charset="-122"/>
              </a:rPr>
              <a:t>，随着一系列新药问世，丙肝正式进入完全治愈时代，目前已有数百万丙肝患者生命得到挽救。</a:t>
            </a:r>
            <a:endParaRPr lang="en-US" altLang="zh-CN" sz="1400" b="1" dirty="0">
              <a:solidFill>
                <a:srgbClr val="000000"/>
              </a:solidFill>
              <a:latin typeface="黑体" panose="02010609060101010101" pitchFamily="49" charset="-122"/>
              <a:ea typeface="黑体" panose="02010609060101010101" pitchFamily="49" charset="-122"/>
            </a:endParaRPr>
          </a:p>
          <a:p>
            <a:endParaRPr lang="zh-CN" altLang="en-US" sz="1400" b="1" dirty="0">
              <a:solidFill>
                <a:srgbClr val="000000"/>
              </a:solidFill>
              <a:latin typeface="等线" panose="02010600030101010101" pitchFamily="2" charset="-122"/>
              <a:ea typeface="等线"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s1.baidu.com/feed/c995d143ad4bd113a6cdeaa1107ac2084afb0579.jpeg?token=46f8a45b3a7d7dbef21797c18f93e4e1"/>
          <p:cNvPicPr>
            <a:picLocks noChangeAspect="1"/>
          </p:cNvPicPr>
          <p:nvPr/>
        </p:nvPicPr>
        <p:blipFill>
          <a:blip r:embed="rId2"/>
          <a:stretch>
            <a:fillRect/>
          </a:stretch>
        </p:blipFill>
        <p:spPr>
          <a:xfrm>
            <a:off x="35560" y="980440"/>
            <a:ext cx="4424680" cy="3033395"/>
          </a:xfrm>
          <a:prstGeom prst="rect">
            <a:avLst/>
          </a:prstGeom>
          <a:noFill/>
          <a:ln w="9525">
            <a:noFill/>
          </a:ln>
        </p:spPr>
      </p:pic>
      <p:pic>
        <p:nvPicPr>
          <p:cNvPr id="4099" name="图片 1"/>
          <p:cNvPicPr>
            <a:picLocks noChangeAspect="1"/>
          </p:cNvPicPr>
          <p:nvPr/>
        </p:nvPicPr>
        <p:blipFill>
          <a:blip r:embed="rId3"/>
          <a:stretch>
            <a:fillRect/>
          </a:stretch>
        </p:blipFill>
        <p:spPr>
          <a:xfrm>
            <a:off x="4572000" y="980440"/>
            <a:ext cx="3808095" cy="3033395"/>
          </a:xfrm>
          <a:prstGeom prst="rect">
            <a:avLst/>
          </a:prstGeom>
          <a:noFill/>
          <a:ln w="9525">
            <a:noFill/>
          </a:ln>
        </p:spPr>
      </p:pic>
      <p:sp>
        <p:nvSpPr>
          <p:cNvPr id="4100" name="矩形 3"/>
          <p:cNvSpPr/>
          <p:nvPr/>
        </p:nvSpPr>
        <p:spPr>
          <a:xfrm>
            <a:off x="611188" y="260350"/>
            <a:ext cx="7561262" cy="646113"/>
          </a:xfrm>
          <a:prstGeom prst="rect">
            <a:avLst/>
          </a:prstGeom>
          <a:noFill/>
          <a:ln w="9525">
            <a:noFill/>
          </a:ln>
        </p:spPr>
        <p:txBody>
          <a:bodyPr>
            <a:spAutoFit/>
          </a:bodyPr>
          <a:lstStyle/>
          <a:p>
            <a:pPr>
              <a:buNone/>
            </a:pPr>
            <a:r>
              <a:rPr lang="en-US" altLang="zh-CN" sz="3600" b="1" dirty="0">
                <a:solidFill>
                  <a:srgbClr val="3333FF"/>
                </a:solidFill>
                <a:latin typeface="黑体" panose="02010609060101010101" pitchFamily="49" charset="-122"/>
                <a:ea typeface="黑体" panose="02010609060101010101" pitchFamily="49" charset="-122"/>
              </a:rPr>
              <a:t>2020</a:t>
            </a:r>
            <a:r>
              <a:rPr lang="zh-CN" altLang="en-US" sz="3600" b="1" dirty="0">
                <a:solidFill>
                  <a:srgbClr val="3333FF"/>
                </a:solidFill>
                <a:latin typeface="黑体" panose="02010609060101010101" pitchFamily="49" charset="-122"/>
                <a:ea typeface="黑体" panose="02010609060101010101" pitchFamily="49" charset="-122"/>
              </a:rPr>
              <a:t>年诺贝尔化学奖</a:t>
            </a:r>
            <a:r>
              <a:rPr lang="en-US" altLang="zh-CN" sz="3600" b="1" dirty="0">
                <a:solidFill>
                  <a:srgbClr val="3333FF"/>
                </a:solidFill>
                <a:latin typeface="黑体" panose="02010609060101010101" pitchFamily="49" charset="-122"/>
                <a:ea typeface="黑体" panose="02010609060101010101" pitchFamily="49" charset="-122"/>
              </a:rPr>
              <a:t>: </a:t>
            </a:r>
            <a:r>
              <a:rPr lang="zh-CN" altLang="en-US" sz="3600" b="1" dirty="0">
                <a:solidFill>
                  <a:srgbClr val="3333FF"/>
                </a:solidFill>
                <a:latin typeface="黑体" panose="02010609060101010101" pitchFamily="49" charset="-122"/>
                <a:ea typeface="黑体" panose="02010609060101010101" pitchFamily="49" charset="-122"/>
              </a:rPr>
              <a:t>基因编辑技术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p:cNvPicPr>
          <p:nvPr/>
        </p:nvPicPr>
        <p:blipFill>
          <a:blip r:embed="rId2"/>
          <a:stretch>
            <a:fillRect/>
          </a:stretch>
        </p:blipFill>
        <p:spPr>
          <a:xfrm>
            <a:off x="0" y="671513"/>
            <a:ext cx="9144000" cy="5103812"/>
          </a:xfrm>
          <a:prstGeom prst="rect">
            <a:avLst/>
          </a:prstGeom>
          <a:noFill/>
          <a:ln w="9525">
            <a:noFill/>
          </a:ln>
        </p:spPr>
      </p:pic>
      <p:sp>
        <p:nvSpPr>
          <p:cNvPr id="5123" name="矩形 2"/>
          <p:cNvSpPr/>
          <p:nvPr/>
        </p:nvSpPr>
        <p:spPr>
          <a:xfrm>
            <a:off x="0" y="115888"/>
            <a:ext cx="9251950" cy="1139825"/>
          </a:xfrm>
          <a:prstGeom prst="rect">
            <a:avLst/>
          </a:prstGeom>
          <a:noFill/>
          <a:ln w="9525">
            <a:noFill/>
          </a:ln>
        </p:spPr>
        <p:txBody>
          <a:bodyPr>
            <a:spAutoFit/>
          </a:bodyPr>
          <a:lstStyle/>
          <a:p>
            <a:r>
              <a:rPr lang="zh-CN" altLang="en-US" sz="2800" dirty="0">
                <a:solidFill>
                  <a:srgbClr val="3333FF"/>
                </a:solidFill>
                <a:latin typeface="Arial Black" panose="020B0A04020102020204" pitchFamily="34" charset="0"/>
              </a:rPr>
              <a:t>“细胞内氧感知通路”获</a:t>
            </a:r>
            <a:r>
              <a:rPr lang="en-US" altLang="zh-CN" sz="2800" dirty="0">
                <a:solidFill>
                  <a:srgbClr val="3333FF"/>
                </a:solidFill>
                <a:latin typeface="Arial Black" panose="020B0A04020102020204" pitchFamily="34" charset="0"/>
              </a:rPr>
              <a:t>2019</a:t>
            </a:r>
            <a:r>
              <a:rPr lang="zh-CN" altLang="en-US" sz="2800" dirty="0">
                <a:solidFill>
                  <a:srgbClr val="3333FF"/>
                </a:solidFill>
                <a:latin typeface="Arial Black" panose="020B0A04020102020204" pitchFamily="34" charset="0"/>
              </a:rPr>
              <a:t>年诺贝尔生理学或医学奖</a:t>
            </a:r>
          </a:p>
          <a:p>
            <a:br>
              <a:rPr lang="zh-CN" altLang="en-US" dirty="0">
                <a:latin typeface="隶书" panose="02010509060101010101" pitchFamily="49" charset="-122"/>
              </a:rPr>
            </a:br>
            <a:endParaRPr lang="zh-CN" altLang="en-US" dirty="0">
              <a:latin typeface="隶书" panose="02010509060101010101" pitchFamily="49" charset="-122"/>
            </a:endParaRPr>
          </a:p>
        </p:txBody>
      </p:sp>
      <p:sp>
        <p:nvSpPr>
          <p:cNvPr id="5124" name="矩形 3"/>
          <p:cNvSpPr/>
          <p:nvPr/>
        </p:nvSpPr>
        <p:spPr>
          <a:xfrm>
            <a:off x="33338" y="5775325"/>
            <a:ext cx="2667000" cy="400050"/>
          </a:xfrm>
          <a:prstGeom prst="rect">
            <a:avLst/>
          </a:prstGeom>
          <a:noFill/>
          <a:ln w="9525">
            <a:noFill/>
          </a:ln>
        </p:spPr>
        <p:txBody>
          <a:bodyPr>
            <a:spAutoFit/>
          </a:bodyPr>
          <a:lstStyle/>
          <a:p>
            <a:r>
              <a:rPr lang="zh-CN" altLang="en-US" b="1" dirty="0">
                <a:solidFill>
                  <a:srgbClr val="333333"/>
                </a:solidFill>
                <a:latin typeface="Arial" panose="020B0604020202020204" pitchFamily="34" charset="0"/>
              </a:rPr>
              <a:t>格雷格</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伦纳德</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塞门扎</a:t>
            </a:r>
            <a:endParaRPr lang="zh-CN" altLang="en-US" dirty="0">
              <a:latin typeface="隶书" panose="02010509060101010101" pitchFamily="49" charset="-122"/>
            </a:endParaRPr>
          </a:p>
        </p:txBody>
      </p:sp>
      <p:sp>
        <p:nvSpPr>
          <p:cNvPr id="5125" name="矩形 4"/>
          <p:cNvSpPr/>
          <p:nvPr/>
        </p:nvSpPr>
        <p:spPr>
          <a:xfrm>
            <a:off x="2843213" y="6129338"/>
            <a:ext cx="2678112" cy="400050"/>
          </a:xfrm>
          <a:prstGeom prst="rect">
            <a:avLst/>
          </a:prstGeom>
          <a:noFill/>
          <a:ln w="9525">
            <a:noFill/>
          </a:ln>
        </p:spPr>
        <p:txBody>
          <a:bodyPr wrap="none">
            <a:spAutoFit/>
          </a:bodyPr>
          <a:lstStyle/>
          <a:p>
            <a:r>
              <a:rPr lang="zh-CN" altLang="en-US" b="1" dirty="0">
                <a:solidFill>
                  <a:srgbClr val="333333"/>
                </a:solidFill>
                <a:latin typeface="Arial" panose="020B0604020202020204" pitchFamily="34" charset="0"/>
              </a:rPr>
              <a:t>彼得</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约翰</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拉特克利夫</a:t>
            </a:r>
            <a:endParaRPr lang="zh-CN" altLang="en-US" dirty="0">
              <a:latin typeface="隶书" panose="02010509060101010101" pitchFamily="49" charset="-122"/>
            </a:endParaRPr>
          </a:p>
        </p:txBody>
      </p:sp>
      <p:sp>
        <p:nvSpPr>
          <p:cNvPr id="5126" name="矩形 5"/>
          <p:cNvSpPr/>
          <p:nvPr/>
        </p:nvSpPr>
        <p:spPr>
          <a:xfrm>
            <a:off x="6011863" y="5751513"/>
            <a:ext cx="1903412" cy="400050"/>
          </a:xfrm>
          <a:prstGeom prst="rect">
            <a:avLst/>
          </a:prstGeom>
          <a:noFill/>
          <a:ln w="9525">
            <a:noFill/>
          </a:ln>
        </p:spPr>
        <p:txBody>
          <a:bodyPr wrap="none">
            <a:spAutoFit/>
          </a:bodyPr>
          <a:lstStyle/>
          <a:p>
            <a:r>
              <a:rPr lang="zh-CN" altLang="en-US" b="1" dirty="0">
                <a:solidFill>
                  <a:srgbClr val="333333"/>
                </a:solidFill>
                <a:latin typeface="Arial" panose="020B0604020202020204" pitchFamily="34" charset="0"/>
              </a:rPr>
              <a:t>威廉</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乔治</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凯林</a:t>
            </a:r>
            <a:endParaRPr lang="zh-CN" altLang="en-US" dirty="0">
              <a:latin typeface="隶书" panose="02010509060101010101" pitchFamily="49" charset="-122"/>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374262210"/>
              </p:ext>
            </p:extLst>
          </p:nvPr>
        </p:nvGraphicFramePr>
        <p:xfrm>
          <a:off x="4086225" y="3095625"/>
          <a:ext cx="971550" cy="666750"/>
        </p:xfrm>
        <a:graphic>
          <a:graphicData uri="http://schemas.openxmlformats.org/presentationml/2006/ole">
            <mc:AlternateContent xmlns:mc="http://schemas.openxmlformats.org/markup-compatibility/2006">
              <mc:Choice xmlns:v="urn:schemas-microsoft-com:vml" Requires="v">
                <p:oleObj spid="_x0000_s1041" showAsIcon="1" r:id="rId3" imgW="971640" imgH="666720" progId="Package">
                  <p:link updateAutomatic="1"/>
                </p:oleObj>
              </mc:Choice>
              <mc:Fallback>
                <p:oleObj showAsIcon="1" r:id="rId3" imgW="971640" imgH="666720" progId="Package">
                  <p:link updateAutomatic="1"/>
                  <p:pic>
                    <p:nvPicPr>
                      <p:cNvPr id="0" name="图片 1024"/>
                      <p:cNvPicPr/>
                      <p:nvPr/>
                    </p:nvPicPr>
                    <p:blipFill>
                      <a:blip r:embed="rId4"/>
                      <a:stretch>
                        <a:fillRect/>
                      </a:stretch>
                    </p:blipFill>
                    <p:spPr>
                      <a:xfrm>
                        <a:off x="4086225" y="3095625"/>
                        <a:ext cx="971550" cy="666750"/>
                      </a:xfrm>
                      <a:prstGeom prst="rect">
                        <a:avLst/>
                      </a:prstGeom>
                    </p:spPr>
                  </p:pic>
                </p:oleObj>
              </mc:Fallback>
            </mc:AlternateContent>
          </a:graphicData>
        </a:graphic>
      </p:graphicFrame>
      <p:sp>
        <p:nvSpPr>
          <p:cNvPr id="4" name="文本框 3"/>
          <p:cNvSpPr txBox="1"/>
          <p:nvPr/>
        </p:nvSpPr>
        <p:spPr>
          <a:xfrm>
            <a:off x="1259840" y="476250"/>
            <a:ext cx="6431280" cy="706755"/>
          </a:xfrm>
          <a:prstGeom prst="rect">
            <a:avLst/>
          </a:prstGeom>
          <a:noFill/>
        </p:spPr>
        <p:txBody>
          <a:bodyPr wrap="square" rtlCol="0">
            <a:spAutoFit/>
          </a:bodyPr>
          <a:lstStyle/>
          <a:p>
            <a:r>
              <a:rPr lang="en-US" altLang="zh-CN" b="1">
                <a:solidFill>
                  <a:srgbClr val="3333FF"/>
                </a:solidFill>
                <a:latin typeface="Comic Sans MS" panose="030F0702030302020204" charset="0"/>
                <a:cs typeface="Comic Sans MS" panose="030F0702030302020204" charset="0"/>
              </a:rPr>
              <a:t>1958-2018 :Nobel prize awarded for research in Cell and Molecular Biology </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9600" y="685800"/>
            <a:ext cx="7346315" cy="645160"/>
          </a:xfrm>
          <a:prstGeom prst="rect">
            <a:avLst/>
          </a:prstGeom>
          <a:noFill/>
        </p:spPr>
        <p:txBody>
          <a:bodyPr wrap="square" rtlCol="0">
            <a:spAutoFit/>
          </a:bodyPr>
          <a:lstStyle/>
          <a:p>
            <a:r>
              <a:rPr lang="zh-CN" altLang="en-US" sz="3600">
                <a:solidFill>
                  <a:srgbClr val="3333FF"/>
                </a:solidFill>
              </a:rPr>
              <a:t>诺贝尔医学奖的启示？</a:t>
            </a:r>
          </a:p>
        </p:txBody>
      </p:sp>
      <p:sp>
        <p:nvSpPr>
          <p:cNvPr id="3" name="文本框 2"/>
          <p:cNvSpPr txBox="1"/>
          <p:nvPr/>
        </p:nvSpPr>
        <p:spPr>
          <a:xfrm>
            <a:off x="430530" y="1781175"/>
            <a:ext cx="7525385" cy="3046095"/>
          </a:xfrm>
          <a:prstGeom prst="rect">
            <a:avLst/>
          </a:prstGeom>
          <a:noFill/>
        </p:spPr>
        <p:txBody>
          <a:bodyPr wrap="square" rtlCol="0">
            <a:spAutoFit/>
          </a:bodyPr>
          <a:lstStyle/>
          <a:p>
            <a:pPr marL="342900" indent="-342900">
              <a:buFont typeface="Wingdings" panose="05000000000000000000" charset="0"/>
              <a:buChar char="l"/>
            </a:pPr>
            <a:r>
              <a:rPr lang="zh-CN" altLang="en-US" sz="3200">
                <a:solidFill>
                  <a:schemeClr val="tx1"/>
                </a:solidFill>
              </a:rPr>
              <a:t>基础研究</a:t>
            </a:r>
          </a:p>
          <a:p>
            <a:pPr marL="342900" indent="-342900">
              <a:buFont typeface="Wingdings" panose="05000000000000000000" charset="0"/>
              <a:buChar char="l"/>
            </a:pPr>
            <a:endParaRPr lang="zh-CN" altLang="en-US" sz="3200">
              <a:solidFill>
                <a:schemeClr val="tx1"/>
              </a:solidFill>
            </a:endParaRPr>
          </a:p>
          <a:p>
            <a:pPr marL="342900" indent="-342900">
              <a:buFont typeface="Wingdings" panose="05000000000000000000" charset="0"/>
              <a:buChar char="l"/>
            </a:pPr>
            <a:r>
              <a:rPr lang="zh-CN" altLang="en-US" sz="3200">
                <a:solidFill>
                  <a:schemeClr val="tx1"/>
                </a:solidFill>
              </a:rPr>
              <a:t>生命的基本单位</a:t>
            </a:r>
            <a:r>
              <a:rPr lang="en-US" altLang="zh-CN" sz="3200">
                <a:solidFill>
                  <a:schemeClr val="tx1"/>
                </a:solidFill>
              </a:rPr>
              <a:t>--</a:t>
            </a:r>
            <a:r>
              <a:rPr lang="zh-CN" altLang="en-US" sz="3200">
                <a:solidFill>
                  <a:schemeClr val="tx1"/>
                </a:solidFill>
              </a:rPr>
              <a:t>细胞的结构和功能联系</a:t>
            </a:r>
          </a:p>
          <a:p>
            <a:pPr marL="342900" indent="-342900">
              <a:buFont typeface="Wingdings" panose="05000000000000000000" charset="0"/>
              <a:buChar char="l"/>
            </a:pPr>
            <a:endParaRPr lang="zh-CN" altLang="en-US" sz="3200">
              <a:solidFill>
                <a:schemeClr val="tx1"/>
              </a:solidFill>
            </a:endParaRPr>
          </a:p>
          <a:p>
            <a:pPr marL="342900" indent="-342900">
              <a:buFont typeface="Wingdings" panose="05000000000000000000" charset="0"/>
              <a:buChar char="l"/>
            </a:pPr>
            <a:r>
              <a:rPr lang="zh-CN" altLang="en-US" sz="3200">
                <a:solidFill>
                  <a:schemeClr val="tx1"/>
                </a:solidFill>
              </a:rPr>
              <a:t>执着的追求和甘于寂寞的科学精神</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p:cNvPicPr>
          <p:nvPr/>
        </p:nvPicPr>
        <p:blipFill>
          <a:blip r:embed="rId2"/>
          <a:stretch>
            <a:fillRect/>
          </a:stretch>
        </p:blipFill>
        <p:spPr>
          <a:xfrm>
            <a:off x="250825" y="908050"/>
            <a:ext cx="8291513" cy="4991100"/>
          </a:xfrm>
          <a:prstGeom prst="rect">
            <a:avLst/>
          </a:prstGeom>
          <a:noFill/>
          <a:ln w="9525">
            <a:noFill/>
          </a:ln>
        </p:spPr>
      </p:pic>
      <p:sp>
        <p:nvSpPr>
          <p:cNvPr id="10243" name="Text Box 3"/>
          <p:cNvSpPr txBox="1"/>
          <p:nvPr/>
        </p:nvSpPr>
        <p:spPr>
          <a:xfrm>
            <a:off x="971550" y="260350"/>
            <a:ext cx="5545138" cy="579438"/>
          </a:xfrm>
          <a:prstGeom prst="rect">
            <a:avLst/>
          </a:prstGeom>
          <a:noFill/>
          <a:ln w="9525">
            <a:noFill/>
          </a:ln>
        </p:spPr>
        <p:txBody>
          <a:bodyPr>
            <a:spAutoFit/>
          </a:bodyPr>
          <a:lstStyle/>
          <a:p>
            <a:pPr eaLnBrk="1" hangingPunct="1">
              <a:spcBef>
                <a:spcPct val="50000"/>
              </a:spcBef>
            </a:pPr>
            <a:r>
              <a:rPr lang="zh-CN" altLang="en-US" sz="3200" b="1" dirty="0">
                <a:solidFill>
                  <a:srgbClr val="0000FF"/>
                </a:solidFill>
                <a:latin typeface="隶书" panose="02010509060101010101" pitchFamily="49" charset="-122"/>
                <a:ea typeface="华文隶书" panose="02010800040101010101" pitchFamily="2" charset="-122"/>
              </a:rPr>
              <a:t>自然界形形色色的细胞</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p:cNvPicPr>
          <p:nvPr/>
        </p:nvPicPr>
        <p:blipFill>
          <a:blip r:embed="rId3"/>
          <a:stretch>
            <a:fillRect/>
          </a:stretch>
        </p:blipFill>
        <p:spPr>
          <a:xfrm>
            <a:off x="529590" y="895350"/>
            <a:ext cx="8363585" cy="5962650"/>
          </a:xfrm>
          <a:prstGeom prst="rect">
            <a:avLst/>
          </a:prstGeom>
          <a:noFill/>
          <a:ln w="9525">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395288" y="836613"/>
            <a:ext cx="3243262" cy="2305050"/>
          </a:xfrm>
        </p:spPr>
        <p:txBody>
          <a:bodyPr vert="horz" wrap="square" lIns="91440" tIns="45720" rIns="91440" bIns="45720" anchor="ctr" anchorCtr="0"/>
          <a:lstStyle/>
          <a:p>
            <a:pPr eaLnBrk="1" hangingPunct="1"/>
            <a:r>
              <a:rPr lang="zh-CN" altLang="en-US" sz="2400" dirty="0">
                <a:ea typeface="仿宋_GB2312" pitchFamily="49" charset="-122"/>
              </a:rPr>
              <a:t>就是这样一个个神秘的细胞组成了神秘的机体，要认识机体的本质，必须了解</a:t>
            </a:r>
            <a:r>
              <a:rPr lang="zh-CN" altLang="en-US" sz="2400" b="1" dirty="0">
                <a:solidFill>
                  <a:srgbClr val="0000FF"/>
                </a:solidFill>
                <a:ea typeface="仿宋_GB2312" pitchFamily="49" charset="-122"/>
              </a:rPr>
              <a:t>细胞的结构和活动本质。</a:t>
            </a:r>
          </a:p>
        </p:txBody>
      </p:sp>
      <p:sp>
        <p:nvSpPr>
          <p:cNvPr id="12291" name="Text Box 3"/>
          <p:cNvSpPr txBox="1"/>
          <p:nvPr/>
        </p:nvSpPr>
        <p:spPr>
          <a:xfrm>
            <a:off x="304800" y="457200"/>
            <a:ext cx="184150" cy="579438"/>
          </a:xfrm>
          <a:prstGeom prst="rect">
            <a:avLst/>
          </a:prstGeom>
          <a:noFill/>
          <a:ln w="12700">
            <a:noFill/>
          </a:ln>
        </p:spPr>
        <p:txBody>
          <a:bodyPr wrap="none">
            <a:spAutoFit/>
          </a:bodyPr>
          <a:lstStyle/>
          <a:p>
            <a:pPr eaLnBrk="1" hangingPunct="1"/>
            <a:endParaRPr lang="zh-CN" altLang="zh-CN" sz="3200" dirty="0">
              <a:latin typeface="Times New Roman" panose="02020603050405020304" pitchFamily="18" charset="0"/>
              <a:ea typeface="幼圆" panose="02010509060101010101" pitchFamily="49" charset="-122"/>
            </a:endParaRPr>
          </a:p>
        </p:txBody>
      </p:sp>
      <p:sp>
        <p:nvSpPr>
          <p:cNvPr id="12292" name="Rectangle 4"/>
          <p:cNvSpPr/>
          <p:nvPr/>
        </p:nvSpPr>
        <p:spPr>
          <a:xfrm>
            <a:off x="250825" y="115888"/>
            <a:ext cx="6858000" cy="701675"/>
          </a:xfrm>
          <a:prstGeom prst="rect">
            <a:avLst/>
          </a:prstGeom>
          <a:noFill/>
          <a:ln w="12700">
            <a:noFill/>
          </a:ln>
        </p:spPr>
        <p:txBody>
          <a:bodyPr>
            <a:spAutoFit/>
          </a:bodyPr>
          <a:lstStyle/>
          <a:p>
            <a:pPr eaLnBrk="1" hangingPunct="1"/>
            <a:r>
              <a:rPr lang="zh-CN" altLang="en-US" sz="4000" b="1" dirty="0">
                <a:solidFill>
                  <a:schemeClr val="tx2"/>
                </a:solidFill>
                <a:latin typeface="幼圆" panose="02010509060101010101" pitchFamily="49" charset="-122"/>
                <a:ea typeface="幼圆" panose="02010509060101010101" pitchFamily="49" charset="-122"/>
              </a:rPr>
              <a:t>细胞生物学的研究对象</a:t>
            </a:r>
            <a:r>
              <a:rPr lang="en-US" altLang="zh-CN" sz="4000" b="1" dirty="0">
                <a:solidFill>
                  <a:schemeClr val="tx2"/>
                </a:solidFill>
                <a:latin typeface="幼圆" panose="02010509060101010101" pitchFamily="49" charset="-122"/>
                <a:ea typeface="幼圆" panose="02010509060101010101" pitchFamily="49" charset="-122"/>
              </a:rPr>
              <a:t>--</a:t>
            </a:r>
            <a:r>
              <a:rPr lang="zh-CN" altLang="en-US" sz="4000" b="1" dirty="0">
                <a:solidFill>
                  <a:schemeClr val="tx2"/>
                </a:solidFill>
                <a:latin typeface="幼圆" panose="02010509060101010101" pitchFamily="49" charset="-122"/>
                <a:ea typeface="幼圆" panose="02010509060101010101" pitchFamily="49" charset="-122"/>
              </a:rPr>
              <a:t>细胞</a:t>
            </a:r>
          </a:p>
        </p:txBody>
      </p:sp>
      <p:pic>
        <p:nvPicPr>
          <p:cNvPr id="12293" name="Picture 5" descr="microtubule in mouse neuron"/>
          <p:cNvPicPr>
            <a:picLocks noChangeAspect="1"/>
          </p:cNvPicPr>
          <p:nvPr/>
        </p:nvPicPr>
        <p:blipFill>
          <a:blip r:embed="rId2"/>
          <a:stretch>
            <a:fillRect/>
          </a:stretch>
        </p:blipFill>
        <p:spPr>
          <a:xfrm>
            <a:off x="3635375" y="908050"/>
            <a:ext cx="2520950" cy="2735263"/>
          </a:xfrm>
          <a:prstGeom prst="rect">
            <a:avLst/>
          </a:prstGeom>
          <a:noFill/>
          <a:ln w="9525">
            <a:noFill/>
          </a:ln>
        </p:spPr>
      </p:pic>
      <p:pic>
        <p:nvPicPr>
          <p:cNvPr id="12294" name="Picture 6" descr="left neuron and right glia cells"/>
          <p:cNvPicPr>
            <a:picLocks noChangeAspect="1"/>
          </p:cNvPicPr>
          <p:nvPr/>
        </p:nvPicPr>
        <p:blipFill>
          <a:blip r:embed="rId3"/>
          <a:stretch>
            <a:fillRect/>
          </a:stretch>
        </p:blipFill>
        <p:spPr>
          <a:xfrm>
            <a:off x="6300788" y="908050"/>
            <a:ext cx="2598737" cy="2735263"/>
          </a:xfrm>
          <a:prstGeom prst="rect">
            <a:avLst/>
          </a:prstGeom>
          <a:noFill/>
          <a:ln w="9525">
            <a:noFill/>
          </a:ln>
        </p:spPr>
      </p:pic>
      <p:pic>
        <p:nvPicPr>
          <p:cNvPr id="12295" name="Picture 7" descr="yeast cell membrane2"/>
          <p:cNvPicPr>
            <a:picLocks noChangeAspect="1"/>
          </p:cNvPicPr>
          <p:nvPr/>
        </p:nvPicPr>
        <p:blipFill>
          <a:blip r:embed="rId4"/>
          <a:stretch>
            <a:fillRect/>
          </a:stretch>
        </p:blipFill>
        <p:spPr>
          <a:xfrm>
            <a:off x="6300788" y="3789363"/>
            <a:ext cx="2592387" cy="2736850"/>
          </a:xfrm>
          <a:prstGeom prst="rect">
            <a:avLst/>
          </a:prstGeom>
          <a:noFill/>
          <a:ln w="9525">
            <a:noFill/>
          </a:ln>
        </p:spPr>
      </p:pic>
      <p:pic>
        <p:nvPicPr>
          <p:cNvPr id="12296" name="Picture 8" descr="The illustration above shows an immunofluorescent staining of the Golgi complex in normal rat kidney cells"/>
          <p:cNvPicPr>
            <a:picLocks noChangeAspect="1"/>
          </p:cNvPicPr>
          <p:nvPr/>
        </p:nvPicPr>
        <p:blipFill>
          <a:blip r:embed="rId5"/>
          <a:stretch>
            <a:fillRect/>
          </a:stretch>
        </p:blipFill>
        <p:spPr>
          <a:xfrm>
            <a:off x="3635375" y="3789363"/>
            <a:ext cx="2520950" cy="2736850"/>
          </a:xfrm>
          <a:prstGeom prst="rect">
            <a:avLst/>
          </a:prstGeom>
          <a:noFill/>
          <a:ln w="9525">
            <a:noFill/>
          </a:ln>
        </p:spPr>
      </p:pic>
      <p:pic>
        <p:nvPicPr>
          <p:cNvPr id="12297" name="Picture 9" descr="136075059_d9fbc099fc"/>
          <p:cNvPicPr>
            <a:picLocks noChangeAspect="1"/>
          </p:cNvPicPr>
          <p:nvPr/>
        </p:nvPicPr>
        <p:blipFill>
          <a:blip r:embed="rId6"/>
          <a:stretch>
            <a:fillRect/>
          </a:stretch>
        </p:blipFill>
        <p:spPr>
          <a:xfrm>
            <a:off x="827088" y="3789363"/>
            <a:ext cx="2735262" cy="2736850"/>
          </a:xfrm>
          <a:prstGeom prst="rect">
            <a:avLst/>
          </a:prstGeom>
          <a:noFill/>
          <a:ln w="9525">
            <a:noFill/>
          </a:ln>
        </p:spPr>
      </p:pic>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p:nvPr/>
        </p:nvSpPr>
        <p:spPr>
          <a:xfrm>
            <a:off x="838200" y="381000"/>
            <a:ext cx="7562850" cy="1536700"/>
          </a:xfrm>
          <a:prstGeom prst="rect">
            <a:avLst/>
          </a:prstGeom>
          <a:noFill/>
          <a:ln w="9525">
            <a:noFill/>
          </a:ln>
        </p:spPr>
        <p:txBody>
          <a:bodyPr anchor="ctr" anchorCtr="0"/>
          <a:lstStyle/>
          <a:p>
            <a:pPr algn="ctr" eaLnBrk="1" hangingPunct="1"/>
            <a:r>
              <a:rPr lang="zh-CN" altLang="en-US" sz="4800" b="1" dirty="0">
                <a:solidFill>
                  <a:srgbClr val="6600CC"/>
                </a:solidFill>
                <a:latin typeface="隶书" panose="02010509060101010101" pitchFamily="49" charset="-122"/>
                <a:ea typeface="黑体" panose="02010609060101010101" pitchFamily="49" charset="-122"/>
              </a:rPr>
              <a:t>医学细胞生物学</a:t>
            </a:r>
            <a:br>
              <a:rPr lang="zh-CN" altLang="en-US" sz="4400" b="1" dirty="0">
                <a:solidFill>
                  <a:schemeClr val="tx2"/>
                </a:solidFill>
                <a:latin typeface="隶书" panose="02010509060101010101" pitchFamily="49" charset="-122"/>
              </a:rPr>
            </a:br>
            <a:r>
              <a:rPr lang="en-US" altLang="zh-CN" sz="4400" b="1" dirty="0">
                <a:solidFill>
                  <a:schemeClr val="tx2"/>
                </a:solidFill>
                <a:latin typeface="Times New Roman" panose="02020603050405020304" pitchFamily="18" charset="0"/>
              </a:rPr>
              <a:t>MEDICAL</a:t>
            </a:r>
            <a:r>
              <a:rPr lang="en-US" altLang="zh-CN" sz="4400" dirty="0">
                <a:solidFill>
                  <a:schemeClr val="tx2"/>
                </a:solidFill>
                <a:latin typeface="Times New Roman" panose="02020603050405020304" pitchFamily="18" charset="0"/>
              </a:rPr>
              <a:t> </a:t>
            </a:r>
            <a:r>
              <a:rPr lang="en-US" altLang="zh-CN" sz="4400" b="1" dirty="0">
                <a:solidFill>
                  <a:schemeClr val="tx2"/>
                </a:solidFill>
                <a:latin typeface="Times New Roman" panose="02020603050405020304" pitchFamily="18" charset="0"/>
              </a:rPr>
              <a:t>CELL BIOLOGY</a:t>
            </a:r>
          </a:p>
        </p:txBody>
      </p:sp>
      <p:sp>
        <p:nvSpPr>
          <p:cNvPr id="2051" name="Text Box 3"/>
          <p:cNvSpPr txBox="1"/>
          <p:nvPr/>
        </p:nvSpPr>
        <p:spPr>
          <a:xfrm>
            <a:off x="1371600" y="2205038"/>
            <a:ext cx="7304088" cy="3416300"/>
          </a:xfrm>
          <a:prstGeom prst="rect">
            <a:avLst/>
          </a:prstGeom>
          <a:noFill/>
          <a:ln w="9525">
            <a:noFill/>
          </a:ln>
        </p:spPr>
        <p:txBody>
          <a:bodyPr>
            <a:spAutoFit/>
          </a:bodyPr>
          <a:lstStyle/>
          <a:p>
            <a:pPr eaLnBrk="1" hangingPunct="1"/>
            <a:r>
              <a:rPr lang="zh-CN" altLang="en-US" sz="2800" b="1" dirty="0">
                <a:solidFill>
                  <a:srgbClr val="0000FF"/>
                </a:solidFill>
                <a:latin typeface="黑体" panose="02010609060101010101" pitchFamily="49" charset="-122"/>
                <a:ea typeface="黑体" panose="02010609060101010101" pitchFamily="49" charset="-122"/>
              </a:rPr>
              <a:t>邓凡   </a:t>
            </a:r>
            <a:r>
              <a:rPr lang="zh-CN" altLang="en-US" b="1" dirty="0">
                <a:solidFill>
                  <a:srgbClr val="0000FF"/>
                </a:solidFill>
                <a:latin typeface="黑体" panose="02010609060101010101" pitchFamily="49" charset="-122"/>
                <a:ea typeface="黑体" panose="02010609060101010101" pitchFamily="49" charset="-122"/>
              </a:rPr>
              <a:t>博士</a:t>
            </a:r>
            <a:r>
              <a:rPr lang="en-US" altLang="zh-CN" b="1" dirty="0">
                <a:solidFill>
                  <a:srgbClr val="0000FF"/>
                </a:solidFill>
                <a:latin typeface="黑体" panose="02010609060101010101" pitchFamily="49" charset="-122"/>
                <a:ea typeface="黑体" panose="02010609060101010101" pitchFamily="49" charset="-122"/>
              </a:rPr>
              <a:t>, </a:t>
            </a:r>
            <a:r>
              <a:rPr lang="zh-CN" altLang="en-US" b="1" dirty="0">
                <a:solidFill>
                  <a:srgbClr val="0000FF"/>
                </a:solidFill>
                <a:latin typeface="黑体" panose="02010609060101010101" pitchFamily="49" charset="-122"/>
                <a:ea typeface="黑体" panose="02010609060101010101" pitchFamily="49" charset="-122"/>
              </a:rPr>
              <a:t>教授</a:t>
            </a:r>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r>
              <a:rPr lang="en-US" altLang="zh-CN" sz="2800" b="1" i="1" dirty="0">
                <a:solidFill>
                  <a:srgbClr val="0000FF"/>
                </a:solidFill>
                <a:latin typeface="黑体" panose="02010609060101010101" pitchFamily="49" charset="-122"/>
                <a:ea typeface="黑体" panose="02010609060101010101" pitchFamily="49" charset="-122"/>
              </a:rPr>
              <a:t>E-mail:</a:t>
            </a:r>
            <a:r>
              <a:rPr lang="en-US" altLang="zh-CN" sz="2800" b="1" dirty="0">
                <a:solidFill>
                  <a:srgbClr val="0000FF"/>
                </a:solidFill>
                <a:latin typeface="黑体" panose="02010609060101010101" pitchFamily="49" charset="-122"/>
                <a:ea typeface="黑体" panose="02010609060101010101" pitchFamily="49" charset="-122"/>
              </a:rPr>
              <a:t>fandeng@smu.edu.cn</a:t>
            </a:r>
          </a:p>
          <a:p>
            <a:pPr eaLnBrk="1" hangingPunct="1"/>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南方医科大学基础医学院细胞生物学教研室</a:t>
            </a:r>
          </a:p>
          <a:p>
            <a:pPr eaLnBrk="1" hangingPunct="1"/>
            <a:r>
              <a:rPr lang="zh-CN" altLang="en-US" sz="2400" b="1" dirty="0">
                <a:solidFill>
                  <a:srgbClr val="0000FF"/>
                </a:solidFill>
                <a:latin typeface="黑体" panose="02010609060101010101" pitchFamily="49" charset="-122"/>
                <a:ea typeface="黑体" panose="02010609060101010101" pitchFamily="49" charset="-122"/>
              </a:rPr>
              <a:t>                    </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生命科学楼</a:t>
            </a:r>
            <a:r>
              <a:rPr lang="en-US" altLang="zh-CN" sz="2400" b="1" dirty="0">
                <a:solidFill>
                  <a:srgbClr val="0000FF"/>
                </a:solidFill>
                <a:latin typeface="黑体" panose="02010609060101010101" pitchFamily="49" charset="-122"/>
                <a:ea typeface="黑体" panose="02010609060101010101" pitchFamily="49" charset="-122"/>
              </a:rPr>
              <a:t>15</a:t>
            </a:r>
            <a:r>
              <a:rPr lang="zh-CN" altLang="en-US" sz="2400" b="1" dirty="0">
                <a:solidFill>
                  <a:srgbClr val="0000FF"/>
                </a:solidFill>
                <a:latin typeface="黑体" panose="02010609060101010101" pitchFamily="49" charset="-122"/>
                <a:ea typeface="黑体" panose="02010609060101010101" pitchFamily="49" charset="-122"/>
              </a:rPr>
              <a:t>层</a:t>
            </a:r>
            <a:r>
              <a:rPr lang="en-US" altLang="zh-CN" sz="2400" b="1" dirty="0">
                <a:solidFill>
                  <a:srgbClr val="0000FF"/>
                </a:solidFill>
                <a:latin typeface="黑体" panose="02010609060101010101" pitchFamily="49" charset="-122"/>
                <a:ea typeface="黑体" panose="02010609060101010101" pitchFamily="49" charset="-122"/>
              </a:rPr>
              <a:t>)</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R and ribosome"/>
          <p:cNvPicPr>
            <a:picLocks noChangeAspect="1"/>
          </p:cNvPicPr>
          <p:nvPr/>
        </p:nvPicPr>
        <p:blipFill>
          <a:blip r:embed="rId2"/>
          <a:stretch>
            <a:fillRect/>
          </a:stretch>
        </p:blipFill>
        <p:spPr>
          <a:xfrm>
            <a:off x="1187450" y="836613"/>
            <a:ext cx="3024188" cy="2601912"/>
          </a:xfrm>
          <a:prstGeom prst="rect">
            <a:avLst/>
          </a:prstGeom>
          <a:noFill/>
          <a:ln w="9525">
            <a:noFill/>
          </a:ln>
        </p:spPr>
      </p:pic>
      <p:pic>
        <p:nvPicPr>
          <p:cNvPr id="13315" name="Picture 3" descr="rough ER with ribosomes(TEM x61,560)"/>
          <p:cNvPicPr>
            <a:picLocks noChangeAspect="1"/>
          </p:cNvPicPr>
          <p:nvPr/>
        </p:nvPicPr>
        <p:blipFill>
          <a:blip r:embed="rId3"/>
          <a:stretch>
            <a:fillRect/>
          </a:stretch>
        </p:blipFill>
        <p:spPr>
          <a:xfrm>
            <a:off x="1187450" y="3573463"/>
            <a:ext cx="3024188" cy="2717800"/>
          </a:xfrm>
          <a:prstGeom prst="rect">
            <a:avLst/>
          </a:prstGeom>
          <a:noFill/>
          <a:ln w="9525">
            <a:noFill/>
          </a:ln>
        </p:spPr>
      </p:pic>
      <p:pic>
        <p:nvPicPr>
          <p:cNvPr id="13316" name="Picture 4" descr="CHO cells lysosomes are localized by lysoTracker Red"/>
          <p:cNvPicPr>
            <a:picLocks noChangeAspect="1"/>
          </p:cNvPicPr>
          <p:nvPr/>
        </p:nvPicPr>
        <p:blipFill>
          <a:blip r:embed="rId4"/>
          <a:stretch>
            <a:fillRect/>
          </a:stretch>
        </p:blipFill>
        <p:spPr>
          <a:xfrm>
            <a:off x="4500563" y="908050"/>
            <a:ext cx="2951162" cy="2484438"/>
          </a:xfrm>
          <a:prstGeom prst="rect">
            <a:avLst/>
          </a:prstGeom>
          <a:noFill/>
          <a:ln w="9525">
            <a:noFill/>
          </a:ln>
        </p:spPr>
      </p:pic>
      <p:sp>
        <p:nvSpPr>
          <p:cNvPr id="13317" name="Text Box 5"/>
          <p:cNvSpPr txBox="1"/>
          <p:nvPr/>
        </p:nvSpPr>
        <p:spPr>
          <a:xfrm>
            <a:off x="323850" y="2420938"/>
            <a:ext cx="458788" cy="3095625"/>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内质网和核糖体</a:t>
            </a:r>
          </a:p>
        </p:txBody>
      </p:sp>
      <p:sp>
        <p:nvSpPr>
          <p:cNvPr id="13318" name="Text Box 6"/>
          <p:cNvSpPr txBox="1"/>
          <p:nvPr/>
        </p:nvSpPr>
        <p:spPr>
          <a:xfrm>
            <a:off x="8243888" y="981075"/>
            <a:ext cx="458787" cy="1152525"/>
          </a:xfrm>
          <a:prstGeom prst="rect">
            <a:avLst/>
          </a:prstGeom>
          <a:noFill/>
          <a:ln w="9525">
            <a:noFill/>
          </a:ln>
        </p:spPr>
        <p:txBody>
          <a:bodyPr vert="eaVert">
            <a:spAutoFit/>
          </a:bodyPr>
          <a:lstStyle/>
          <a:p>
            <a:pPr eaLnBrk="1" hangingPunct="1">
              <a:spcBef>
                <a:spcPct val="50000"/>
              </a:spcBef>
            </a:pPr>
            <a:endParaRPr lang="zh-CN" altLang="zh-CN" dirty="0">
              <a:latin typeface="隶书" panose="02010509060101010101" pitchFamily="49" charset="-122"/>
            </a:endParaRPr>
          </a:p>
        </p:txBody>
      </p:sp>
      <p:sp>
        <p:nvSpPr>
          <p:cNvPr id="13319" name="Text Box 7"/>
          <p:cNvSpPr txBox="1"/>
          <p:nvPr/>
        </p:nvSpPr>
        <p:spPr>
          <a:xfrm>
            <a:off x="7885113" y="1196975"/>
            <a:ext cx="458787" cy="1728788"/>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溶酶体</a:t>
            </a:r>
          </a:p>
        </p:txBody>
      </p:sp>
      <p:pic>
        <p:nvPicPr>
          <p:cNvPr id="13320" name="Picture 8" descr="Electon Microscopy of DNA-RNA hybrids"/>
          <p:cNvPicPr>
            <a:picLocks noChangeAspect="1"/>
          </p:cNvPicPr>
          <p:nvPr/>
        </p:nvPicPr>
        <p:blipFill>
          <a:blip r:embed="rId5"/>
          <a:stretch>
            <a:fillRect/>
          </a:stretch>
        </p:blipFill>
        <p:spPr>
          <a:xfrm>
            <a:off x="4572000" y="3573463"/>
            <a:ext cx="2914650" cy="2808287"/>
          </a:xfrm>
          <a:prstGeom prst="rect">
            <a:avLst/>
          </a:prstGeom>
          <a:noFill/>
          <a:ln w="9525">
            <a:noFill/>
          </a:ln>
        </p:spPr>
      </p:pic>
      <p:sp>
        <p:nvSpPr>
          <p:cNvPr id="13321" name="Text Box 9"/>
          <p:cNvSpPr txBox="1"/>
          <p:nvPr/>
        </p:nvSpPr>
        <p:spPr>
          <a:xfrm>
            <a:off x="7858125" y="3644900"/>
            <a:ext cx="458788" cy="2520950"/>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电镜下</a:t>
            </a:r>
            <a:r>
              <a:rPr lang="en-US" altLang="zh-CN" b="1" dirty="0">
                <a:solidFill>
                  <a:srgbClr val="0000FF"/>
                </a:solidFill>
                <a:latin typeface="隶书" panose="02010509060101010101" pitchFamily="49" charset="-122"/>
              </a:rPr>
              <a:t>DNA</a:t>
            </a:r>
            <a:r>
              <a:rPr lang="zh-CN" altLang="en-US" b="1" dirty="0">
                <a:solidFill>
                  <a:srgbClr val="0000FF"/>
                </a:solidFill>
                <a:latin typeface="隶书" panose="02010509060101010101" pitchFamily="49" charset="-122"/>
              </a:rPr>
              <a:t>和</a:t>
            </a:r>
            <a:r>
              <a:rPr lang="en-US" altLang="zh-CN" b="1" dirty="0">
                <a:solidFill>
                  <a:srgbClr val="0000FF"/>
                </a:solidFill>
                <a:latin typeface="隶书" panose="02010509060101010101" pitchFamily="49" charset="-122"/>
              </a:rPr>
              <a:t>RNA </a:t>
            </a:r>
            <a:r>
              <a:rPr lang="zh-CN" altLang="en-US" b="1" dirty="0">
                <a:solidFill>
                  <a:srgbClr val="0000FF"/>
                </a:solidFill>
                <a:latin typeface="隶书" panose="02010509060101010101" pitchFamily="49" charset="-122"/>
              </a:rPr>
              <a:t>杂交</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ver4"/>
          <p:cNvPicPr>
            <a:picLocks noChangeAspect="1"/>
          </p:cNvPicPr>
          <p:nvPr/>
        </p:nvPicPr>
        <p:blipFill>
          <a:blip r:embed="rId2"/>
          <a:stretch>
            <a:fillRect/>
          </a:stretch>
        </p:blipFill>
        <p:spPr>
          <a:xfrm>
            <a:off x="971550" y="260350"/>
            <a:ext cx="2951163" cy="2820988"/>
          </a:xfrm>
          <a:prstGeom prst="rect">
            <a:avLst/>
          </a:prstGeom>
          <a:noFill/>
          <a:ln w="9525">
            <a:noFill/>
          </a:ln>
        </p:spPr>
      </p:pic>
      <p:pic>
        <p:nvPicPr>
          <p:cNvPr id="14339" name="Picture 3" descr="gleeson-parietal-cell"/>
          <p:cNvPicPr>
            <a:picLocks noChangeAspect="1"/>
          </p:cNvPicPr>
          <p:nvPr/>
        </p:nvPicPr>
        <p:blipFill>
          <a:blip r:embed="rId3"/>
          <a:stretch>
            <a:fillRect/>
          </a:stretch>
        </p:blipFill>
        <p:spPr>
          <a:xfrm>
            <a:off x="971550" y="3213100"/>
            <a:ext cx="2879725" cy="2806700"/>
          </a:xfrm>
          <a:prstGeom prst="rect">
            <a:avLst/>
          </a:prstGeom>
          <a:noFill/>
          <a:ln w="9525">
            <a:noFill/>
          </a:ln>
        </p:spPr>
      </p:pic>
      <p:pic>
        <p:nvPicPr>
          <p:cNvPr id="14340" name="Picture 4" descr="signaltrans03"/>
          <p:cNvPicPr>
            <a:picLocks noChangeAspect="1"/>
          </p:cNvPicPr>
          <p:nvPr/>
        </p:nvPicPr>
        <p:blipFill>
          <a:blip r:embed="rId4"/>
          <a:stretch>
            <a:fillRect/>
          </a:stretch>
        </p:blipFill>
        <p:spPr>
          <a:xfrm>
            <a:off x="4716463" y="333375"/>
            <a:ext cx="3836987" cy="5759450"/>
          </a:xfrm>
          <a:prstGeom prst="rect">
            <a:avLst/>
          </a:prstGeom>
          <a:noFill/>
          <a:ln w="9525">
            <a:noFill/>
          </a:ln>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1258888" y="1916113"/>
            <a:ext cx="6934200" cy="2519362"/>
          </a:xfrm>
        </p:spPr>
        <p:txBody>
          <a:bodyPr vert="horz" wrap="square" lIns="91440" tIns="45720" rIns="91440" bIns="45720" anchor="ctr" anchorCtr="0"/>
          <a:lstStyle/>
          <a:p>
            <a:pPr algn="l" eaLnBrk="1" hangingPunct="1">
              <a:lnSpc>
                <a:spcPct val="160000"/>
              </a:lnSpc>
            </a:pPr>
            <a:r>
              <a:rPr lang="zh-CN" altLang="en-US" sz="3200" b="1" dirty="0">
                <a:solidFill>
                  <a:srgbClr val="C00000"/>
                </a:solidFill>
                <a:latin typeface="黑体" panose="02010609060101010101" pitchFamily="49" charset="-122"/>
              </a:rPr>
              <a:t>一、细胞生物学的概念与研究内容*</a:t>
            </a:r>
            <a:br>
              <a:rPr lang="en-US" altLang="zh-CN" sz="3200" b="1" dirty="0">
                <a:solidFill>
                  <a:srgbClr val="C00000"/>
                </a:solidFill>
                <a:latin typeface="黑体" panose="02010609060101010101" pitchFamily="49" charset="-122"/>
              </a:rPr>
            </a:br>
            <a:r>
              <a:rPr lang="zh-CN" altLang="en-US" sz="3200" b="1" dirty="0">
                <a:latin typeface="黑体" panose="02010609060101010101" pitchFamily="49" charset="-122"/>
              </a:rPr>
              <a:t>二、细胞生物学的主要发展阶段</a:t>
            </a:r>
            <a:br>
              <a:rPr lang="zh-CN" altLang="en-US" sz="3200" b="1" dirty="0">
                <a:latin typeface="黑体" panose="02010609060101010101" pitchFamily="49" charset="-122"/>
              </a:rPr>
            </a:br>
            <a:r>
              <a:rPr lang="zh-CN" altLang="en-US" sz="3200" b="1" dirty="0">
                <a:latin typeface="黑体" panose="02010609060101010101" pitchFamily="49" charset="-122"/>
              </a:rPr>
              <a:t>三</a:t>
            </a:r>
            <a:r>
              <a:rPr lang="zh-CN" altLang="en-US" sz="3200" b="1" dirty="0"/>
              <a:t>、细胞生物学在生命科学中的地位  </a:t>
            </a:r>
            <a:br>
              <a:rPr lang="zh-CN" altLang="en-US" sz="3200" b="1" dirty="0"/>
            </a:br>
            <a:r>
              <a:rPr lang="zh-CN" altLang="en-US" sz="3200" b="1" dirty="0"/>
              <a:t>       及与其他学科的关系</a:t>
            </a:r>
            <a:br>
              <a:rPr lang="zh-CN" altLang="en-US" sz="3200" b="1" dirty="0"/>
            </a:br>
            <a:endParaRPr lang="zh-CN" altLang="en-US" sz="3200" b="1" dirty="0">
              <a:latin typeface="黑体" panose="02010609060101010101" pitchFamily="49" charset="-122"/>
            </a:endParaRPr>
          </a:p>
        </p:txBody>
      </p:sp>
      <p:sp>
        <p:nvSpPr>
          <p:cNvPr id="15363" name="Rectangle 5"/>
          <p:cNvSpPr/>
          <p:nvPr/>
        </p:nvSpPr>
        <p:spPr>
          <a:xfrm>
            <a:off x="1403350" y="260350"/>
            <a:ext cx="5492750" cy="646113"/>
          </a:xfrm>
          <a:prstGeom prst="rect">
            <a:avLst/>
          </a:prstGeom>
          <a:noFill/>
          <a:ln w="9525">
            <a:noFill/>
          </a:ln>
        </p:spPr>
        <p:txBody>
          <a:bodyPr wrap="none">
            <a:spAutoFit/>
          </a:bodyPr>
          <a:lstStyle/>
          <a:p>
            <a:pPr algn="ctr" eaLnBrk="1" hangingPunct="1"/>
            <a:r>
              <a:rPr lang="zh-CN" altLang="en-US" sz="3600" dirty="0">
                <a:solidFill>
                  <a:srgbClr val="3333FF"/>
                </a:solidFill>
                <a:latin typeface="黑体" panose="02010609060101010101" pitchFamily="49" charset="-122"/>
                <a:ea typeface="黑体" panose="02010609060101010101" pitchFamily="49" charset="-122"/>
              </a:rPr>
              <a:t>第一章 细胞生物学与医学</a:t>
            </a:r>
          </a:p>
        </p:txBody>
      </p:sp>
      <p:sp>
        <p:nvSpPr>
          <p:cNvPr id="15364" name="Rectangle 8"/>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p>
        </p:txBody>
      </p:sp>
      <p:sp>
        <p:nvSpPr>
          <p:cNvPr id="15365" name="AutoShape 10">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15366" name="AutoShape 11">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15367" name="Group 12"/>
          <p:cNvGrpSpPr/>
          <p:nvPr/>
        </p:nvGrpSpPr>
        <p:grpSpPr>
          <a:xfrm>
            <a:off x="8243888" y="6569075"/>
            <a:ext cx="720725" cy="288925"/>
            <a:chOff x="2517" y="4138"/>
            <a:chExt cx="454" cy="182"/>
          </a:xfrm>
        </p:grpSpPr>
        <p:sp>
          <p:nvSpPr>
            <p:cNvPr id="15371" name="AutoShape 13">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5372" name="Text Box 14">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p>
          </p:txBody>
        </p:sp>
      </p:grpSp>
      <p:grpSp>
        <p:nvGrpSpPr>
          <p:cNvPr id="15368" name="Group 15"/>
          <p:cNvGrpSpPr/>
          <p:nvPr/>
        </p:nvGrpSpPr>
        <p:grpSpPr>
          <a:xfrm>
            <a:off x="4140200" y="6569075"/>
            <a:ext cx="720725" cy="288925"/>
            <a:chOff x="2517" y="4138"/>
            <a:chExt cx="454" cy="182"/>
          </a:xfrm>
        </p:grpSpPr>
        <p:sp>
          <p:nvSpPr>
            <p:cNvPr id="15369" name="AutoShape 16">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5370" name="Text Box 17">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p>
          </p:txBody>
        </p:sp>
      </p:grpSp>
      <p:sp>
        <p:nvSpPr>
          <p:cNvPr id="2" name="Rectangle 5"/>
          <p:cNvSpPr/>
          <p:nvPr/>
        </p:nvSpPr>
        <p:spPr>
          <a:xfrm>
            <a:off x="1259205" y="4940935"/>
            <a:ext cx="6934200" cy="645160"/>
          </a:xfrm>
          <a:prstGeom prst="rect">
            <a:avLst/>
          </a:prstGeom>
          <a:noFill/>
          <a:ln w="9525">
            <a:noFill/>
          </a:ln>
        </p:spPr>
        <p:txBody>
          <a:bodyPr wrap="square">
            <a:spAutoFit/>
          </a:bodyPr>
          <a:lstStyle/>
          <a:p>
            <a:pPr algn="ctr" eaLnBrk="1" hangingPunct="1"/>
            <a:r>
              <a:rPr lang="zh-CN" altLang="en-US" sz="3600" dirty="0">
                <a:solidFill>
                  <a:srgbClr val="3333FF"/>
                </a:solidFill>
                <a:latin typeface="黑体" panose="02010609060101010101" pitchFamily="49" charset="-122"/>
                <a:ea typeface="黑体" panose="02010609060101010101" pitchFamily="49" charset="-122"/>
              </a:rPr>
              <a:t>第三章 细胞生物学的研究方法</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p:nvPr/>
        </p:nvSpPr>
        <p:spPr>
          <a:xfrm>
            <a:off x="806450" y="341313"/>
            <a:ext cx="7221538" cy="1143000"/>
          </a:xfrm>
          <a:prstGeom prst="rect">
            <a:avLst/>
          </a:prstGeom>
          <a:noFill/>
          <a:ln w="9525">
            <a:noFill/>
          </a:ln>
        </p:spPr>
        <p:txBody>
          <a:bodyPr anchor="ctr" anchorCtr="0"/>
          <a:lstStyle/>
          <a:p>
            <a:pPr eaLnBrk="1" hangingPunct="1"/>
            <a:r>
              <a:rPr lang="zh-CN" altLang="en-US" sz="3600" dirty="0">
                <a:solidFill>
                  <a:schemeClr val="tx2"/>
                </a:solidFill>
                <a:latin typeface="黑体" panose="02010609060101010101" pitchFamily="49" charset="-122"/>
                <a:ea typeface="黑体" panose="02010609060101010101" pitchFamily="49" charset="-122"/>
              </a:rPr>
              <a:t>一、细胞生物学的概念与研究内容</a:t>
            </a:r>
          </a:p>
        </p:txBody>
      </p:sp>
      <p:sp>
        <p:nvSpPr>
          <p:cNvPr id="16387" name="Rectangle 5"/>
          <p:cNvSpPr/>
          <p:nvPr/>
        </p:nvSpPr>
        <p:spPr>
          <a:xfrm>
            <a:off x="468313" y="1843088"/>
            <a:ext cx="8229600" cy="1081087"/>
          </a:xfrm>
          <a:prstGeom prst="rect">
            <a:avLst/>
          </a:prstGeom>
          <a:noFill/>
          <a:ln w="9525">
            <a:noFill/>
          </a:ln>
        </p:spPr>
        <p:txBody>
          <a:bodyPr/>
          <a:lstStyle/>
          <a:p>
            <a:pPr eaLnBrk="1" hangingPunct="1">
              <a:lnSpc>
                <a:spcPct val="135000"/>
              </a:lnSpc>
              <a:spcBef>
                <a:spcPct val="20000"/>
              </a:spcBef>
              <a:buNone/>
            </a:pPr>
            <a:r>
              <a:rPr lang="zh-CN" altLang="en-US" sz="2400" dirty="0">
                <a:solidFill>
                  <a:srgbClr val="FF0066"/>
                </a:solidFill>
                <a:latin typeface="Times New Roman" panose="02020603050405020304" pitchFamily="18" charset="0"/>
                <a:ea typeface="黑体" panose="02010609060101010101" pitchFamily="49" charset="-122"/>
              </a:rPr>
              <a:t>细胞生物学（</a:t>
            </a:r>
            <a:r>
              <a:rPr lang="en-US" altLang="zh-CN" sz="2200" dirty="0">
                <a:solidFill>
                  <a:srgbClr val="FF0066"/>
                </a:solidFill>
                <a:latin typeface="Times New Roman" panose="02020603050405020304" pitchFamily="18" charset="0"/>
                <a:ea typeface="黑体" panose="02010609060101010101" pitchFamily="49" charset="-122"/>
              </a:rPr>
              <a:t>cell biology</a:t>
            </a:r>
            <a:r>
              <a:rPr lang="zh-CN" altLang="en-US" sz="2400" dirty="0">
                <a:solidFill>
                  <a:srgbClr val="FF0066"/>
                </a:solidFill>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是从细胞的</a:t>
            </a:r>
            <a:r>
              <a:rPr lang="zh-CN" altLang="en-US" sz="2400" dirty="0">
                <a:solidFill>
                  <a:srgbClr val="FF0066"/>
                </a:solidFill>
                <a:latin typeface="Times New Roman" panose="02020603050405020304" pitchFamily="18" charset="0"/>
                <a:ea typeface="黑体" panose="02010609060101010101" pitchFamily="49" charset="-122"/>
              </a:rPr>
              <a:t>显微、亚显微和分子</a:t>
            </a:r>
            <a:r>
              <a:rPr lang="zh-CN" altLang="en-US" sz="2400" dirty="0">
                <a:latin typeface="Times New Roman" panose="02020603050405020304" pitchFamily="18" charset="0"/>
                <a:ea typeface="黑体" panose="02010609060101010101" pitchFamily="49" charset="-122"/>
              </a:rPr>
              <a:t>三个水平对细胞的各种生命活动开展研究的学科。</a:t>
            </a:r>
          </a:p>
        </p:txBody>
      </p:sp>
      <p:sp>
        <p:nvSpPr>
          <p:cNvPr id="6148" name="Rectangle 6"/>
          <p:cNvSpPr>
            <a:spLocks noChangeArrowheads="1"/>
          </p:cNvSpPr>
          <p:nvPr/>
        </p:nvSpPr>
        <p:spPr bwMode="auto">
          <a:xfrm>
            <a:off x="612775" y="1336675"/>
            <a:ext cx="5759450" cy="584200"/>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rgbClr val="336600"/>
                </a:solidFill>
                <a:effectLst/>
                <a:uLnTx/>
                <a:uFillTx/>
                <a:latin typeface="+mn-ea"/>
                <a:ea typeface="+mn-ea"/>
                <a:cs typeface="+mn-cs"/>
              </a:rPr>
              <a:t>（一）</a:t>
            </a:r>
            <a:r>
              <a:rPr kumimoji="0" lang="zh-CN" altLang="en-US" sz="3200" b="0" i="0" u="none" strike="noStrike" kern="1200" cap="none" spc="0" normalizeH="0" baseline="0" noProof="0" dirty="0">
                <a:ln>
                  <a:noFill/>
                </a:ln>
                <a:solidFill>
                  <a:srgbClr val="33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细胞生物学的概念</a:t>
            </a:r>
          </a:p>
        </p:txBody>
      </p:sp>
      <p:sp>
        <p:nvSpPr>
          <p:cNvPr id="16391" name="Rectangle 10"/>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p>
        </p:txBody>
      </p:sp>
      <p:sp>
        <p:nvSpPr>
          <p:cNvPr id="16392" name="AutoShape 11">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16393" name="AutoShape 12">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16394" name="Group 13"/>
          <p:cNvGrpSpPr/>
          <p:nvPr/>
        </p:nvGrpSpPr>
        <p:grpSpPr>
          <a:xfrm>
            <a:off x="8243888" y="6569075"/>
            <a:ext cx="720725" cy="288925"/>
            <a:chOff x="2517" y="4138"/>
            <a:chExt cx="454" cy="182"/>
          </a:xfrm>
        </p:grpSpPr>
        <p:sp>
          <p:nvSpPr>
            <p:cNvPr id="16398" name="AutoShape 14">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6399" name="Text Box 15">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p>
          </p:txBody>
        </p:sp>
      </p:grpSp>
      <p:grpSp>
        <p:nvGrpSpPr>
          <p:cNvPr id="16395" name="Group 16"/>
          <p:cNvGrpSpPr/>
          <p:nvPr/>
        </p:nvGrpSpPr>
        <p:grpSpPr>
          <a:xfrm>
            <a:off x="4140200" y="6569075"/>
            <a:ext cx="720725" cy="288925"/>
            <a:chOff x="2517" y="4138"/>
            <a:chExt cx="454" cy="182"/>
          </a:xfrm>
        </p:grpSpPr>
        <p:sp>
          <p:nvSpPr>
            <p:cNvPr id="16396" name="AutoShape 17">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6397" name="Text Box 18">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p>
          </p:txBody>
        </p:sp>
      </p:grpSp>
      <p:sp>
        <p:nvSpPr>
          <p:cNvPr id="16" name="Oval 3"/>
          <p:cNvSpPr/>
          <p:nvPr/>
        </p:nvSpPr>
        <p:spPr>
          <a:xfrm>
            <a:off x="1436376" y="3857625"/>
            <a:ext cx="5334000" cy="2286000"/>
          </a:xfrm>
          <a:prstGeom prst="ellipse">
            <a:avLst/>
          </a:prstGeom>
          <a:solidFill>
            <a:schemeClr val="accent1"/>
          </a:solidFill>
          <a:ln w="12700" cap="sq" cmpd="sng">
            <a:solidFill>
              <a:schemeClr val="tx1"/>
            </a:solidFill>
            <a:prstDash val="solid"/>
            <a:headEnd type="none" w="sm" len="sm"/>
            <a:tailEnd type="none" w="sm" len="sm"/>
          </a:ln>
          <a:effectLst>
            <a:outerShdw dist="107763" dir="18900000" algn="ctr" rotWithShape="0">
              <a:schemeClr val="bg2"/>
            </a:outerShdw>
          </a:effectLst>
        </p:spPr>
        <p:txBody>
          <a:bodyPr wrap="none" anchor="ctr" anchorCtr="0"/>
          <a:lstStyle/>
          <a:p>
            <a:pPr algn="ctr" eaLnBrk="1" hangingPunct="1"/>
            <a:r>
              <a:rPr lang="zh-CN" altLang="en-US" sz="3200" b="1" dirty="0">
                <a:latin typeface="Times New Roman" panose="02020603050405020304" pitchFamily="18" charset="0"/>
                <a:ea typeface="幼圆" panose="02010509060101010101" pitchFamily="49" charset="-122"/>
              </a:rPr>
              <a:t>细胞生物学：</a:t>
            </a:r>
            <a:endParaRPr lang="zh-CN" altLang="en-US" sz="2800" dirty="0">
              <a:solidFill>
                <a:srgbClr val="FF0000"/>
              </a:solidFill>
              <a:latin typeface="Times New Roman" panose="02020603050405020304" pitchFamily="18" charset="0"/>
              <a:ea typeface="幼圆" panose="02010509060101010101" pitchFamily="49" charset="-122"/>
            </a:endParaRPr>
          </a:p>
          <a:p>
            <a:pPr algn="ctr" eaLnBrk="1" hangingPunct="1"/>
            <a:r>
              <a:rPr lang="zh-CN" altLang="en-US" sz="2800" dirty="0">
                <a:latin typeface="Times New Roman" panose="02020603050405020304" pitchFamily="18" charset="0"/>
                <a:ea typeface="幼圆" panose="02010509060101010101" pitchFamily="49" charset="-122"/>
              </a:rPr>
              <a:t>即从</a:t>
            </a:r>
            <a:r>
              <a:rPr lang="zh-CN" altLang="en-US" sz="2800" dirty="0">
                <a:solidFill>
                  <a:srgbClr val="0000FF"/>
                </a:solidFill>
                <a:latin typeface="Times New Roman" panose="02020603050405020304" pitchFamily="18" charset="0"/>
                <a:ea typeface="幼圆" panose="02010509060101010101" pitchFamily="49" charset="-122"/>
              </a:rPr>
              <a:t>细胞</a:t>
            </a:r>
            <a:r>
              <a:rPr lang="zh-CN" altLang="en-US" sz="2800" dirty="0">
                <a:latin typeface="Times New Roman" panose="02020603050405020304" pitchFamily="18" charset="0"/>
                <a:ea typeface="幼圆" panose="02010509060101010101" pitchFamily="49" charset="-122"/>
              </a:rPr>
              <a:t>、</a:t>
            </a:r>
            <a:r>
              <a:rPr lang="zh-CN" altLang="en-US" sz="2800" dirty="0">
                <a:solidFill>
                  <a:srgbClr val="0000FF"/>
                </a:solidFill>
                <a:latin typeface="Times New Roman" panose="02020603050405020304" pitchFamily="18" charset="0"/>
                <a:ea typeface="幼圆" panose="02010509060101010101" pitchFamily="49" charset="-122"/>
              </a:rPr>
              <a:t>亚细胞</a:t>
            </a:r>
            <a:r>
              <a:rPr lang="zh-CN" altLang="en-US" sz="2800" dirty="0">
                <a:latin typeface="Times New Roman" panose="02020603050405020304" pitchFamily="18" charset="0"/>
                <a:ea typeface="幼圆" panose="02010509060101010101" pitchFamily="49" charset="-122"/>
              </a:rPr>
              <a:t>和</a:t>
            </a:r>
          </a:p>
          <a:p>
            <a:pPr algn="ctr" eaLnBrk="1" hangingPunct="1"/>
            <a:r>
              <a:rPr lang="zh-CN" altLang="en-US" sz="2800" dirty="0">
                <a:solidFill>
                  <a:srgbClr val="0000FF"/>
                </a:solidFill>
                <a:latin typeface="Times New Roman" panose="02020603050405020304" pitchFamily="18" charset="0"/>
                <a:ea typeface="幼圆" panose="02010509060101010101" pitchFamily="49" charset="-122"/>
              </a:rPr>
              <a:t>分子</a:t>
            </a:r>
            <a:r>
              <a:rPr lang="zh-CN" altLang="en-US" sz="2800" dirty="0">
                <a:latin typeface="Times New Roman" panose="02020603050405020304" pitchFamily="18" charset="0"/>
                <a:ea typeface="幼圆" panose="02010509060101010101" pitchFamily="49" charset="-122"/>
              </a:rPr>
              <a:t>三个层次研究细胞生命</a:t>
            </a:r>
          </a:p>
          <a:p>
            <a:pPr algn="ctr" eaLnBrk="1" hangingPunct="1"/>
            <a:r>
              <a:rPr lang="zh-CN" altLang="en-US" sz="2800" dirty="0">
                <a:latin typeface="Times New Roman" panose="02020603050405020304" pitchFamily="18" charset="0"/>
                <a:ea typeface="幼圆" panose="02010509060101010101" pitchFamily="49" charset="-122"/>
              </a:rPr>
              <a:t>活动的学科。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p:cNvSpPr>
          <p:nvPr>
            <p:ph idx="1"/>
          </p:nvPr>
        </p:nvSpPr>
        <p:spPr>
          <a:xfrm>
            <a:off x="467995" y="836295"/>
            <a:ext cx="4864735" cy="3889375"/>
          </a:xfrm>
        </p:spPr>
        <p:txBody>
          <a:bodyPr vert="horz" wrap="square" lIns="91440" tIns="45720" rIns="91440" bIns="45720" anchor="t" anchorCtr="0"/>
          <a:lstStyle/>
          <a:p>
            <a:pPr eaLnBrk="1" hangingPunct="1">
              <a:buNone/>
            </a:pPr>
            <a:r>
              <a:rPr lang="zh-CN" altLang="en-US" sz="3600" b="1" dirty="0">
                <a:solidFill>
                  <a:srgbClr val="FF0066"/>
                </a:solidFill>
                <a:latin typeface="幼圆" panose="02010509060101010101" pitchFamily="49" charset="-122"/>
              </a:rPr>
              <a:t>基本内容</a:t>
            </a:r>
            <a:r>
              <a:rPr lang="zh-CN" altLang="en-US" dirty="0">
                <a:latin typeface="幼圆" panose="02010509060101010101" pitchFamily="49" charset="-122"/>
              </a:rPr>
              <a:t>                          </a:t>
            </a: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细胞的形态结构和化学组成；</a:t>
            </a: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细胞及细胞器的功能如：细胞遗传信息的表达、细胞的能量转换、细胞的通讯、细胞的物质运输；</a:t>
            </a: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细胞的增殖、癌变与分化；</a:t>
            </a: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细胞的衰老和死亡；</a:t>
            </a:r>
          </a:p>
        </p:txBody>
      </p:sp>
      <p:sp>
        <p:nvSpPr>
          <p:cNvPr id="19460" name="Rectangle 4"/>
          <p:cNvSpPr/>
          <p:nvPr/>
        </p:nvSpPr>
        <p:spPr>
          <a:xfrm>
            <a:off x="5387340" y="981075"/>
            <a:ext cx="3684270" cy="1814830"/>
          </a:xfrm>
          <a:prstGeom prst="rect">
            <a:avLst/>
          </a:prstGeom>
          <a:noFill/>
          <a:ln w="12700">
            <a:noFill/>
          </a:ln>
        </p:spPr>
        <p:txBody>
          <a:bodyPr wrap="square">
            <a:spAutoFit/>
          </a:bodyPr>
          <a:lstStyle/>
          <a:p>
            <a:pPr eaLnBrk="1" hangingPunct="1"/>
            <a:r>
              <a:rPr lang="zh-CN" altLang="en-US" sz="3200" b="1" dirty="0">
                <a:latin typeface="黑体" panose="02010609060101010101" pitchFamily="49" charset="-122"/>
                <a:ea typeface="黑体" panose="02010609060101010101" pitchFamily="49" charset="-122"/>
                <a:cs typeface="黑体" panose="02010609060101010101" pitchFamily="49" charset="-122"/>
              </a:rPr>
              <a:t>其他内容（了解）：</a:t>
            </a:r>
          </a:p>
          <a:p>
            <a:pPr eaLnBrk="1" hangingPunct="1"/>
            <a:endParaRPr lang="zh-CN" altLang="en-US" sz="3200" b="1" dirty="0">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buFont typeface="Wingdings" panose="05000000000000000000" charset="0"/>
              <a:buChar char="l"/>
            </a:pPr>
            <a:r>
              <a:rPr lang="zh-CN" altLang="en-US" b="1" dirty="0">
                <a:latin typeface="黑体" panose="02010609060101010101" pitchFamily="49" charset="-122"/>
                <a:ea typeface="黑体" panose="02010609060101010101" pitchFamily="49" charset="-122"/>
                <a:cs typeface="黑体" panose="02010609060101010101" pitchFamily="49" charset="-122"/>
              </a:rPr>
              <a:t>   </a:t>
            </a:r>
            <a:r>
              <a:rPr lang="zh-CN" altLang="en-US" sz="2400" b="1" dirty="0">
                <a:latin typeface="黑体" panose="02010609060101010101" pitchFamily="49" charset="-122"/>
                <a:ea typeface="黑体" panose="02010609060101010101" pitchFamily="49" charset="-122"/>
                <a:cs typeface="黑体" panose="02010609060101010101" pitchFamily="49" charset="-122"/>
              </a:rPr>
              <a:t>细胞免疫</a:t>
            </a:r>
          </a:p>
          <a:p>
            <a:pPr marL="342900" indent="-342900" eaLnBrk="1" hangingPunct="1">
              <a:buFont typeface="Wingdings" panose="05000000000000000000" charset="0"/>
              <a:buChar char="l"/>
            </a:pPr>
            <a:r>
              <a:rPr lang="zh-CN" altLang="en-US" sz="2400" b="1" dirty="0">
                <a:latin typeface="黑体" panose="02010609060101010101" pitchFamily="49" charset="-122"/>
                <a:ea typeface="黑体" panose="02010609060101010101" pitchFamily="49" charset="-122"/>
                <a:cs typeface="黑体" panose="02010609060101010101" pitchFamily="49" charset="-122"/>
              </a:rPr>
              <a:t>  </a:t>
            </a:r>
            <a:r>
              <a:rPr lang="en-US" altLang="zh-CN" sz="2400" b="1" dirty="0">
                <a:latin typeface="黑体" panose="02010609060101010101" pitchFamily="49" charset="-122"/>
                <a:ea typeface="黑体" panose="02010609060101010101" pitchFamily="49" charset="-122"/>
                <a:cs typeface="黑体" panose="02010609060101010101" pitchFamily="49" charset="-122"/>
              </a:rPr>
              <a:t> </a:t>
            </a:r>
            <a:r>
              <a:rPr lang="zh-CN" altLang="en-US" sz="2400" b="1" dirty="0">
                <a:latin typeface="黑体" panose="02010609060101010101" pitchFamily="49" charset="-122"/>
                <a:ea typeface="黑体" panose="02010609060101010101" pitchFamily="49" charset="-122"/>
                <a:cs typeface="黑体" panose="02010609060101010101" pitchFamily="49" charset="-122"/>
              </a:rPr>
              <a:t>细胞工程</a:t>
            </a:r>
          </a:p>
        </p:txBody>
      </p:sp>
      <p:sp>
        <p:nvSpPr>
          <p:cNvPr id="19461" name="AutoShape 5"/>
          <p:cNvSpPr/>
          <p:nvPr/>
        </p:nvSpPr>
        <p:spPr>
          <a:xfrm>
            <a:off x="8680450" y="6400800"/>
            <a:ext cx="457200" cy="457200"/>
          </a:xfrm>
          <a:custGeom>
            <a:avLst/>
            <a:gdLst>
              <a:gd name="txL" fmla="*/ 3163 w 21600"/>
              <a:gd name="txT" fmla="*/ 3163 h 21600"/>
              <a:gd name="txR" fmla="*/ 18437 w 21600"/>
              <a:gd name="txB" fmla="*/ 18437 h 21600"/>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chemeClr val="accent1">
              <a:alpha val="100000"/>
            </a:schemeClr>
          </a:solidFill>
          <a:ln w="12700" cap="sq" cmpd="sng">
            <a:solidFill>
              <a:schemeClr val="tx1">
                <a:alpha val="100000"/>
              </a:schemeClr>
            </a:solidFill>
            <a:prstDash val="solid"/>
            <a:miter lim="800000"/>
            <a:headEnd type="none" w="sm" len="sm"/>
            <a:tailEnd type="none" w="sm" len="sm"/>
          </a:ln>
        </p:spPr>
        <p:txBody>
          <a:bodyPr/>
          <a:lstStyle/>
          <a:p>
            <a:endParaRPr lang="zh-CN" altLang="en-US"/>
          </a:p>
        </p:txBody>
      </p:sp>
      <p:sp>
        <p:nvSpPr>
          <p:cNvPr id="19462" name="Rectangle 6"/>
          <p:cNvSpPr/>
          <p:nvPr/>
        </p:nvSpPr>
        <p:spPr>
          <a:xfrm>
            <a:off x="0" y="908368"/>
            <a:ext cx="412750" cy="366712"/>
          </a:xfrm>
          <a:prstGeom prst="rect">
            <a:avLst/>
          </a:prstGeom>
          <a:noFill/>
          <a:ln w="9525">
            <a:noFill/>
          </a:ln>
        </p:spPr>
        <p:txBody>
          <a:bodyPr wrap="none">
            <a:spAutoFit/>
          </a:bodyPr>
          <a:lstStyle/>
          <a:p>
            <a:pPr eaLnBrk="1" hangingPunct="1"/>
            <a:r>
              <a:rPr lang="en-US" altLang="zh-CN" dirty="0">
                <a:solidFill>
                  <a:srgbClr val="0000FF"/>
                </a:solidFill>
                <a:latin typeface="隶书" panose="02010509060101010101" pitchFamily="49" charset="-122"/>
              </a:rPr>
              <a:t>★</a:t>
            </a:r>
          </a:p>
        </p:txBody>
      </p:sp>
      <p:sp>
        <p:nvSpPr>
          <p:cNvPr id="2" name="文本框 1"/>
          <p:cNvSpPr txBox="1"/>
          <p:nvPr/>
        </p:nvSpPr>
        <p:spPr>
          <a:xfrm>
            <a:off x="683260" y="5661660"/>
            <a:ext cx="7030085" cy="629920"/>
          </a:xfrm>
          <a:prstGeom prst="rect">
            <a:avLst/>
          </a:prstGeom>
          <a:noFill/>
        </p:spPr>
        <p:txBody>
          <a:bodyPr wrap="square" rtlCol="0" anchor="t">
            <a:spAutoFit/>
          </a:bodyPr>
          <a:lstStyle/>
          <a:p>
            <a:pPr eaLnBrk="1" hangingPunct="1">
              <a:lnSpc>
                <a:spcPct val="125000"/>
              </a:lnSpc>
              <a:spcBef>
                <a:spcPct val="50000"/>
              </a:spcBef>
            </a:pPr>
            <a:r>
              <a:rPr lang="zh-CN" altLang="en-US" sz="2800" dirty="0">
                <a:solidFill>
                  <a:srgbClr val="FF0000"/>
                </a:solidFill>
                <a:ea typeface="黑体" panose="02010609060101010101" pitchFamily="49" charset="-122"/>
                <a:sym typeface="+mn-ea"/>
              </a:rPr>
              <a:t>核心问题：细胞结构与功能的联系。</a:t>
            </a:r>
          </a:p>
        </p:txBody>
      </p:sp>
      <p:sp>
        <p:nvSpPr>
          <p:cNvPr id="18434" name="Rectangle 2"/>
          <p:cNvSpPr>
            <a:spLocks noGrp="1"/>
          </p:cNvSpPr>
          <p:nvPr>
            <p:ph type="title"/>
            <p:custDataLst>
              <p:tags r:id="rId1"/>
            </p:custDataLst>
          </p:nvPr>
        </p:nvSpPr>
        <p:spPr>
          <a:xfrm>
            <a:off x="395605" y="44450"/>
            <a:ext cx="6577965" cy="927100"/>
          </a:xfrm>
        </p:spPr>
        <p:txBody>
          <a:bodyPr vert="horz" wrap="square" lIns="91440" tIns="45720" rIns="91440" bIns="45720" anchor="ctr" anchorCtr="0"/>
          <a:lstStyle/>
          <a:p>
            <a:pPr algn="l" eaLnBrk="1" hangingPunct="1"/>
            <a:r>
              <a:rPr lang="zh-CN" altLang="en-US" sz="3200" b="1" dirty="0"/>
              <a:t>（二）</a:t>
            </a:r>
            <a:r>
              <a:rPr lang="zh-CN" altLang="en-US" sz="3200" b="1" dirty="0">
                <a:latin typeface="黑体" panose="02010609060101010101" pitchFamily="49" charset="-122"/>
              </a:rPr>
              <a:t>细胞生物学的研究内容</a:t>
            </a:r>
          </a:p>
        </p:txBody>
      </p:sp>
    </p:spTree>
  </p:cSld>
  <p:clrMapOvr>
    <a:masterClrMapping/>
  </p:clrMapOvr>
  <p:transition spd="med" advClick="0">
    <p:cover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p:nvPr/>
        </p:nvSpPr>
        <p:spPr>
          <a:xfrm>
            <a:off x="107315" y="115888"/>
            <a:ext cx="8610600" cy="1076325"/>
          </a:xfrm>
          <a:prstGeom prst="rect">
            <a:avLst/>
          </a:prstGeom>
          <a:noFill/>
          <a:ln w="9525" cap="flat" cmpd="sng">
            <a:solidFill>
              <a:schemeClr val="bg1"/>
            </a:solidFill>
            <a:prstDash val="solid"/>
            <a:miter/>
            <a:headEnd type="none" w="med" len="med"/>
            <a:tailEnd type="none" w="med" len="med"/>
          </a:ln>
        </p:spPr>
        <p:txBody>
          <a:bodyPr>
            <a:spAutoFit/>
          </a:bodyPr>
          <a:lstStyle/>
          <a:p>
            <a:pPr algn="ctr">
              <a:spcBef>
                <a:spcPct val="50000"/>
              </a:spcBef>
            </a:pPr>
            <a:r>
              <a:rPr lang="zh-CN" altLang="en-US" sz="2400" b="1" dirty="0">
                <a:solidFill>
                  <a:srgbClr val="0066FF"/>
                </a:solidFill>
                <a:latin typeface="黑体" panose="02010609060101010101" pitchFamily="49" charset="-122"/>
                <a:ea typeface="黑体" panose="02010609060101010101" pitchFamily="49" charset="-122"/>
              </a:rPr>
              <a:t>细胞生物学的主要发展阶段（一般了解）</a:t>
            </a:r>
          </a:p>
          <a:p>
            <a:pPr marL="342900" indent="-342900" algn="ctr">
              <a:lnSpc>
                <a:spcPct val="150000"/>
              </a:lnSpc>
              <a:spcBef>
                <a:spcPct val="50000"/>
              </a:spcBef>
              <a:buFont typeface="Wingdings" panose="05000000000000000000" charset="0"/>
              <a:buChar char="Ø"/>
            </a:pPr>
            <a:endParaRPr lang="en-US" altLang="zh-CN" b="1" dirty="0">
              <a:latin typeface="黑体" panose="02010609060101010101" pitchFamily="49" charset="-122"/>
              <a:ea typeface="黑体" panose="02010609060101010101" pitchFamily="49" charset="-122"/>
            </a:endParaRPr>
          </a:p>
        </p:txBody>
      </p:sp>
      <p:sp>
        <p:nvSpPr>
          <p:cNvPr id="5" name="文本框 4"/>
          <p:cNvSpPr txBox="1"/>
          <p:nvPr/>
        </p:nvSpPr>
        <p:spPr>
          <a:xfrm>
            <a:off x="107315" y="1052195"/>
            <a:ext cx="8403590" cy="7170420"/>
          </a:xfrm>
          <a:prstGeom prst="rect">
            <a:avLst/>
          </a:prstGeom>
          <a:noFill/>
        </p:spPr>
        <p:txBody>
          <a:bodyPr wrap="square" rtlCol="0" anchor="t">
            <a:spAutoFit/>
          </a:bodyPr>
          <a:lstStyle/>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细胞的发现与细胞学说的创立：</a:t>
            </a:r>
            <a:r>
              <a:rPr lang="zh-CN" altLang="en-US" b="1" dirty="0">
                <a:latin typeface="黑体" panose="02010609060101010101" pitchFamily="49" charset="-122"/>
                <a:ea typeface="黑体" panose="02010609060101010101" pitchFamily="49" charset="-122"/>
                <a:sym typeface="+mn-ea"/>
              </a:rPr>
              <a:t>显微镜的发明、</a:t>
            </a:r>
            <a:r>
              <a:rPr lang="zh-CN" altLang="en-US" b="1" dirty="0">
                <a:solidFill>
                  <a:srgbClr val="0033CC"/>
                </a:solidFill>
                <a:latin typeface="黑体" panose="02010609060101010101" pitchFamily="49" charset="-122"/>
                <a:ea typeface="黑体" panose="02010609060101010101" pitchFamily="49" charset="-122"/>
                <a:sym typeface="+mn-ea"/>
              </a:rPr>
              <a:t>胞学说的创立</a:t>
            </a: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经典细胞学阶段：技术发展、认识加深(19世纪中～20世纪初)</a:t>
            </a: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实验细胞学阶段：技术发展快、实验研究、跨学科（20世纪初～20世纪60年代) </a:t>
            </a: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细胞生物学阶段 </a:t>
            </a: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1"/>
          <p:cNvSpPr txBox="1"/>
          <p:nvPr/>
        </p:nvSpPr>
        <p:spPr>
          <a:xfrm>
            <a:off x="395288" y="188913"/>
            <a:ext cx="8424862" cy="7047230"/>
          </a:xfrm>
          <a:prstGeom prst="rect">
            <a:avLst/>
          </a:prstGeom>
          <a:noFill/>
          <a:ln w="9525">
            <a:noFill/>
          </a:ln>
        </p:spPr>
        <p:txBody>
          <a:bodyPr>
            <a:spAutoFit/>
          </a:bodyPr>
          <a:lstStyle/>
          <a:p>
            <a:r>
              <a:rPr lang="zh-CN" altLang="en-US" sz="3200" dirty="0">
                <a:latin typeface="黑体" panose="02010609060101010101" pitchFamily="49" charset="-122"/>
                <a:ea typeface="黑体" panose="02010609060101010101" pitchFamily="49" charset="-122"/>
              </a:rPr>
              <a:t>当今细胞生物学研究的热点</a:t>
            </a:r>
            <a:endParaRPr lang="en-US" altLang="zh-CN" sz="3200" dirty="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1.</a:t>
            </a:r>
            <a:r>
              <a:rPr lang="zh-CN" altLang="en-US" sz="2400" b="1" dirty="0">
                <a:solidFill>
                  <a:srgbClr val="3333FF"/>
                </a:solidFill>
                <a:latin typeface="黑体" panose="02010609060101010101" pitchFamily="49" charset="-122"/>
                <a:ea typeface="黑体" panose="02010609060101010101" pitchFamily="49" charset="-122"/>
              </a:rPr>
              <a:t>染色体</a:t>
            </a:r>
            <a:r>
              <a:rPr lang="en-US" altLang="zh-CN" sz="2400" b="1" dirty="0">
                <a:solidFill>
                  <a:srgbClr val="3333FF"/>
                </a:solidFill>
                <a:latin typeface="黑体" panose="02010609060101010101" pitchFamily="49" charset="-122"/>
                <a:ea typeface="黑体" panose="02010609060101010101" pitchFamily="49" charset="-122"/>
              </a:rPr>
              <a:t>DNA</a:t>
            </a:r>
            <a:r>
              <a:rPr lang="zh-CN" altLang="en-US" sz="2400" b="1" dirty="0">
                <a:solidFill>
                  <a:srgbClr val="3333FF"/>
                </a:solidFill>
                <a:latin typeface="黑体" panose="02010609060101010101" pitchFamily="49" charset="-122"/>
                <a:ea typeface="黑体" panose="02010609060101010101" pitchFamily="49" charset="-122"/>
              </a:rPr>
              <a:t>与蛋白质相互作用关系</a:t>
            </a:r>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a:t>
            </a:r>
            <a:r>
              <a:rPr lang="zh-CN" altLang="en-US" sz="2400" b="1" dirty="0">
                <a:solidFill>
                  <a:srgbClr val="3333FF"/>
                </a:solidFill>
                <a:latin typeface="黑体" panose="02010609060101010101" pitchFamily="49" charset="-122"/>
                <a:ea typeface="黑体" panose="02010609060101010101" pitchFamily="49" charset="-122"/>
              </a:rPr>
              <a:t>主要是非组蛋白对基因组的作用</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2.</a:t>
            </a:r>
            <a:r>
              <a:rPr lang="zh-CN" altLang="en-US" sz="2400" b="1" dirty="0">
                <a:solidFill>
                  <a:srgbClr val="3333FF"/>
                </a:solidFill>
                <a:latin typeface="黑体" panose="02010609060101010101" pitchFamily="49" charset="-122"/>
                <a:ea typeface="黑体" panose="02010609060101010101" pitchFamily="49" charset="-122"/>
              </a:rPr>
              <a:t>细胞增殖、分化、凋亡的相互关系及其调控</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3. </a:t>
            </a:r>
            <a:r>
              <a:rPr lang="zh-CN" altLang="en-US" sz="2400" b="1" dirty="0">
                <a:solidFill>
                  <a:srgbClr val="3333FF"/>
                </a:solidFill>
                <a:latin typeface="黑体" panose="02010609060101010101" pitchFamily="49" charset="-122"/>
                <a:ea typeface="黑体" panose="02010609060101010101" pitchFamily="49" charset="-122"/>
              </a:rPr>
              <a:t>细胞信号转导的研究</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4. </a:t>
            </a:r>
            <a:r>
              <a:rPr lang="zh-CN" altLang="en-US" sz="2400" b="1" dirty="0">
                <a:solidFill>
                  <a:srgbClr val="3333FF"/>
                </a:solidFill>
                <a:latin typeface="黑体" panose="02010609060101010101" pitchFamily="49" charset="-122"/>
                <a:ea typeface="黑体" panose="02010609060101010101" pitchFamily="49" charset="-122"/>
              </a:rPr>
              <a:t>细胞结构体系的组装</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5. </a:t>
            </a:r>
            <a:r>
              <a:rPr lang="zh-CN" altLang="en-US" sz="2400" b="1" dirty="0">
                <a:solidFill>
                  <a:srgbClr val="3333FF"/>
                </a:solidFill>
                <a:latin typeface="黑体" panose="02010609060101010101" pitchFamily="49" charset="-122"/>
                <a:ea typeface="黑体" panose="02010609060101010101" pitchFamily="49" charset="-122"/>
              </a:rPr>
              <a:t>肿瘤细胞生物学</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6.</a:t>
            </a:r>
            <a:r>
              <a:rPr lang="zh-CN" altLang="en-US" sz="2400" b="1" dirty="0">
                <a:solidFill>
                  <a:srgbClr val="3333FF"/>
                </a:solidFill>
                <a:latin typeface="黑体" panose="02010609060101010101" pitchFamily="49" charset="-122"/>
                <a:ea typeface="黑体" panose="02010609060101010101" pitchFamily="49" charset="-122"/>
              </a:rPr>
              <a:t>干细胞</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7.</a:t>
            </a:r>
            <a:r>
              <a:rPr lang="zh-CN" altLang="en-US" sz="2400" b="1" dirty="0">
                <a:solidFill>
                  <a:srgbClr val="3333FF"/>
                </a:solidFill>
                <a:latin typeface="黑体" panose="02010609060101010101" pitchFamily="49" charset="-122"/>
                <a:ea typeface="黑体" panose="02010609060101010101" pitchFamily="49" charset="-122"/>
              </a:rPr>
              <a:t>小分子</a:t>
            </a:r>
            <a:r>
              <a:rPr lang="en-US" altLang="zh-CN" sz="2400" b="1" dirty="0">
                <a:solidFill>
                  <a:srgbClr val="3333FF"/>
                </a:solidFill>
                <a:latin typeface="黑体" panose="02010609060101010101" pitchFamily="49" charset="-122"/>
                <a:ea typeface="黑体" panose="02010609060101010101" pitchFamily="49" charset="-122"/>
              </a:rPr>
              <a:t>RNA</a:t>
            </a:r>
            <a:r>
              <a:rPr lang="zh-CN" altLang="en-US" sz="2400" b="1" dirty="0">
                <a:solidFill>
                  <a:srgbClr val="3333FF"/>
                </a:solidFill>
                <a:latin typeface="黑体" panose="02010609060101010101" pitchFamily="49" charset="-122"/>
                <a:ea typeface="黑体" panose="02010609060101010101" pitchFamily="49" charset="-122"/>
              </a:rPr>
              <a:t>的调节作用机制</a:t>
            </a:r>
            <a:endParaRPr lang="en-US" altLang="zh-CN" sz="2400" b="1" dirty="0">
              <a:solidFill>
                <a:srgbClr val="3333FF"/>
              </a:solidFill>
              <a:latin typeface="黑体" panose="02010609060101010101" pitchFamily="49" charset="-122"/>
              <a:ea typeface="黑体" panose="02010609060101010101" pitchFamily="49" charset="-122"/>
            </a:endParaRPr>
          </a:p>
          <a:p>
            <a:endParaRPr lang="zh-CN" altLang="en-US" sz="2400" b="1" dirty="0">
              <a:solidFill>
                <a:srgbClr val="3333FF"/>
              </a:solidFill>
              <a:latin typeface="黑体" panose="02010609060101010101" pitchFamily="49" charset="-122"/>
              <a:ea typeface="黑体" panose="02010609060101010101" pitchFamily="49" charset="-122"/>
            </a:endParaRPr>
          </a:p>
          <a:p>
            <a:endParaRPr lang="zh-CN" altLang="en-US" sz="2400" dirty="0">
              <a:latin typeface="隶书" panose="02010509060101010101"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827088" y="260350"/>
            <a:ext cx="7427912" cy="792163"/>
          </a:xfrm>
          <a:solidFill>
            <a:srgbClr val="00FFFF">
              <a:alpha val="100000"/>
            </a:srgbClr>
          </a:solidFill>
        </p:spPr>
        <p:txBody>
          <a:bodyPr vert="horz" wrap="square" lIns="91440" tIns="45720" rIns="91440" bIns="45720" anchor="ctr" anchorCtr="0"/>
          <a:lstStyle/>
          <a:p>
            <a:r>
              <a:rPr lang="zh-CN" altLang="en-US" b="1" dirty="0">
                <a:latin typeface="隶书" panose="02010509060101010101" pitchFamily="49" charset="-122"/>
                <a:ea typeface="隶书" panose="02010509060101010101" pitchFamily="49" charset="-122"/>
              </a:rPr>
              <a:t>三 细胞生物学与医学</a:t>
            </a:r>
          </a:p>
        </p:txBody>
      </p:sp>
      <p:sp>
        <p:nvSpPr>
          <p:cNvPr id="39939" name="Text Box 3"/>
          <p:cNvSpPr txBox="1"/>
          <p:nvPr/>
        </p:nvSpPr>
        <p:spPr>
          <a:xfrm>
            <a:off x="900113" y="1196975"/>
            <a:ext cx="7127875" cy="598488"/>
          </a:xfrm>
          <a:prstGeom prst="rect">
            <a:avLst/>
          </a:prstGeom>
          <a:noFill/>
          <a:ln w="19050" cap="flat" cmpd="sng">
            <a:solidFill>
              <a:srgbClr val="A50021"/>
            </a:solidFill>
            <a:prstDash val="solid"/>
            <a:miter/>
            <a:headEnd type="none" w="med" len="med"/>
            <a:tailEnd type="none" w="med" len="med"/>
          </a:ln>
        </p:spPr>
        <p:txBody>
          <a:bodyPr>
            <a:spAutoFit/>
          </a:bodyPr>
          <a:lstStyle/>
          <a:p>
            <a:pPr eaLnBrk="1" hangingPunct="1">
              <a:spcBef>
                <a:spcPct val="20000"/>
              </a:spcBef>
            </a:pPr>
            <a:r>
              <a:rPr lang="zh-CN" altLang="en-US" sz="3200" b="1" dirty="0">
                <a:solidFill>
                  <a:schemeClr val="tx1"/>
                </a:solidFill>
                <a:latin typeface="隶书" panose="02010509060101010101" pitchFamily="49" charset="-122"/>
              </a:rPr>
              <a:t>一</a:t>
            </a:r>
            <a:r>
              <a:rPr lang="en-US" altLang="zh-CN" sz="3200" b="1" dirty="0">
                <a:solidFill>
                  <a:schemeClr val="tx1"/>
                </a:solidFill>
                <a:latin typeface="隶书" panose="02010509060101010101" pitchFamily="49" charset="-122"/>
              </a:rPr>
              <a:t>.</a:t>
            </a:r>
            <a:r>
              <a:rPr lang="zh-CN" altLang="en-US" sz="3200" b="1" dirty="0">
                <a:solidFill>
                  <a:schemeClr val="tx1"/>
                </a:solidFill>
                <a:latin typeface="隶书" panose="02010509060101010101" pitchFamily="49" charset="-122"/>
              </a:rPr>
              <a:t>细胞生物学是医学基础理论学科</a:t>
            </a:r>
            <a:endParaRPr lang="zh-CN" altLang="en-US" sz="3200" b="1" dirty="0">
              <a:latin typeface="隶书" panose="02010509060101010101" pitchFamily="49" charset="-122"/>
            </a:endParaRPr>
          </a:p>
        </p:txBody>
      </p:sp>
      <p:pic>
        <p:nvPicPr>
          <p:cNvPr id="39940" name="Picture 4" descr="Figure4"/>
          <p:cNvPicPr>
            <a:picLocks noChangeAspect="1"/>
          </p:cNvPicPr>
          <p:nvPr/>
        </p:nvPicPr>
        <p:blipFill>
          <a:blip r:embed="rId3"/>
          <a:stretch>
            <a:fillRect/>
          </a:stretch>
        </p:blipFill>
        <p:spPr>
          <a:xfrm>
            <a:off x="1547813" y="2060575"/>
            <a:ext cx="6181725" cy="4021138"/>
          </a:xfrm>
          <a:prstGeom prst="rect">
            <a:avLst/>
          </a:prstGeom>
          <a:noFill/>
          <a:ln w="9525" cap="flat" cmpd="sng">
            <a:solidFill>
              <a:schemeClr val="accent1"/>
            </a:solidFill>
            <a:prstDash val="solid"/>
            <a:miter/>
            <a:headEnd type="none" w="med" len="med"/>
            <a:tailEnd type="none" w="med" len="med"/>
          </a:ln>
        </p:spPr>
      </p:pic>
      <p:sp>
        <p:nvSpPr>
          <p:cNvPr id="39941" name="Text Box 5"/>
          <p:cNvSpPr txBox="1"/>
          <p:nvPr/>
        </p:nvSpPr>
        <p:spPr>
          <a:xfrm>
            <a:off x="6300788" y="1916113"/>
            <a:ext cx="1944687" cy="4287837"/>
          </a:xfrm>
          <a:prstGeom prst="rect">
            <a:avLst/>
          </a:prstGeom>
          <a:solidFill>
            <a:srgbClr val="FFCC00"/>
          </a:solidFill>
          <a:ln w="9525" cap="flat" cmpd="sng">
            <a:solidFill>
              <a:schemeClr val="accent1"/>
            </a:solidFill>
            <a:prstDash val="solid"/>
            <a:miter/>
            <a:headEnd type="none" w="med" len="med"/>
            <a:tailEnd type="none" w="med" len="med"/>
          </a:ln>
        </p:spPr>
        <p:txBody>
          <a:bodyPr>
            <a:spAutoFit/>
          </a:bodyPr>
          <a:lstStyle/>
          <a:p>
            <a:pPr eaLnBrk="1" hangingPunct="1">
              <a:spcBef>
                <a:spcPct val="10000"/>
              </a:spcBef>
            </a:pPr>
            <a:r>
              <a:rPr lang="zh-CN" altLang="en-US" sz="2800" dirty="0">
                <a:solidFill>
                  <a:schemeClr val="tx1"/>
                </a:solidFill>
                <a:latin typeface="Times New Roman" panose="02020603050405020304" pitchFamily="18" charset="0"/>
              </a:rPr>
              <a:t>系统：</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呼吸系统</a:t>
            </a:r>
          </a:p>
          <a:p>
            <a:pPr eaLnBrk="1" hangingPunct="1">
              <a:spcBef>
                <a:spcPct val="10000"/>
              </a:spcBef>
            </a:pPr>
            <a:r>
              <a:rPr lang="zh-CN" altLang="en-US" sz="2800" dirty="0">
                <a:solidFill>
                  <a:schemeClr val="tx1"/>
                </a:solidFill>
                <a:latin typeface="Times New Roman" panose="02020603050405020304" pitchFamily="18" charset="0"/>
              </a:rPr>
              <a:t>器官：</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支气管</a:t>
            </a:r>
          </a:p>
          <a:p>
            <a:pPr eaLnBrk="1" hangingPunct="1">
              <a:spcBef>
                <a:spcPct val="10000"/>
              </a:spcBef>
            </a:pPr>
            <a:r>
              <a:rPr lang="zh-CN" altLang="en-US" sz="2800" dirty="0">
                <a:solidFill>
                  <a:schemeClr val="tx1"/>
                </a:solidFill>
                <a:latin typeface="Times New Roman" panose="02020603050405020304" pitchFamily="18" charset="0"/>
              </a:rPr>
              <a:t>组织：</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上皮组织</a:t>
            </a:r>
          </a:p>
          <a:p>
            <a:pPr eaLnBrk="1" hangingPunct="1">
              <a:spcBef>
                <a:spcPct val="10000"/>
              </a:spcBef>
            </a:pPr>
            <a:r>
              <a:rPr lang="zh-CN" altLang="en-US" sz="2800" dirty="0">
                <a:solidFill>
                  <a:schemeClr val="tx1"/>
                </a:solidFill>
                <a:latin typeface="Times New Roman" panose="02020603050405020304" pitchFamily="18" charset="0"/>
              </a:rPr>
              <a:t>细胞：</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柱状细胞</a:t>
            </a:r>
          </a:p>
          <a:p>
            <a:pPr eaLnBrk="1" hangingPunct="1">
              <a:spcBef>
                <a:spcPct val="10000"/>
              </a:spcBef>
            </a:pPr>
            <a:r>
              <a:rPr lang="zh-CN" altLang="en-US" sz="2800" b="1" dirty="0">
                <a:solidFill>
                  <a:schemeClr val="tx1"/>
                </a:solidFill>
                <a:latin typeface="Times New Roman" panose="02020603050405020304" pitchFamily="18" charset="0"/>
              </a:rPr>
              <a:t>杯状细胞</a:t>
            </a:r>
          </a:p>
        </p:txBody>
      </p:sp>
      <p:sp>
        <p:nvSpPr>
          <p:cNvPr id="39942" name="Text Box 6"/>
          <p:cNvSpPr txBox="1"/>
          <p:nvPr/>
        </p:nvSpPr>
        <p:spPr>
          <a:xfrm>
            <a:off x="827088" y="2060575"/>
            <a:ext cx="611187" cy="4032250"/>
          </a:xfrm>
          <a:prstGeom prst="rect">
            <a:avLst/>
          </a:prstGeom>
          <a:solidFill>
            <a:schemeClr val="accent2"/>
          </a:solidFill>
          <a:ln w="9525">
            <a:noFill/>
          </a:ln>
        </p:spPr>
        <p:txBody>
          <a:bodyPr vert="eaVert">
            <a:spAutoFit/>
          </a:bodyPr>
          <a:lstStyle/>
          <a:p>
            <a:pPr eaLnBrk="1" hangingPunct="1">
              <a:spcBef>
                <a:spcPct val="50000"/>
              </a:spcBef>
            </a:pPr>
            <a:r>
              <a:rPr lang="zh-CN" altLang="en-US" sz="2800" b="1" dirty="0">
                <a:solidFill>
                  <a:schemeClr val="tx1"/>
                </a:solidFill>
                <a:latin typeface="隶书" panose="02010509060101010101" pitchFamily="49" charset="-122"/>
              </a:rPr>
              <a:t>细胞与组织和系统的关系</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idx="1"/>
          </p:nvPr>
        </p:nvSpPr>
        <p:spPr>
          <a:xfrm>
            <a:off x="204788" y="1700213"/>
            <a:ext cx="3503612" cy="4679950"/>
          </a:xfrm>
        </p:spPr>
        <p:txBody>
          <a:bodyPr vert="horz" wrap="square" lIns="91440" tIns="45720" rIns="91440" bIns="45720" anchor="t" anchorCtr="0"/>
          <a:lstStyle/>
          <a:p>
            <a:pPr marL="0" indent="0" eaLnBrk="1" hangingPunct="1">
              <a:lnSpc>
                <a:spcPct val="125000"/>
              </a:lnSpc>
              <a:spcBef>
                <a:spcPct val="40000"/>
              </a:spcBef>
              <a:buFont typeface="Wingdings" panose="05000000000000000000" pitchFamily="2" charset="2"/>
              <a:buNone/>
            </a:pPr>
            <a:r>
              <a:rPr lang="zh-CN" altLang="en-US" sz="2800" b="1" dirty="0">
                <a:latin typeface="Times New Roman" panose="02020603050405020304" pitchFamily="18" charset="0"/>
                <a:cs typeface="Times New Roman" panose="02020603050405020304" pitchFamily="18" charset="0"/>
              </a:rPr>
              <a:t>医学细胞生物学所要探讨的主要是与医学相关的细胞生物学问题，是</a:t>
            </a:r>
            <a:r>
              <a:rPr lang="zh-CN" altLang="en-US" sz="2800" b="1" dirty="0">
                <a:solidFill>
                  <a:srgbClr val="FF0066"/>
                </a:solidFill>
                <a:latin typeface="Times New Roman" panose="02020603050405020304" pitchFamily="18" charset="0"/>
                <a:cs typeface="Times New Roman" panose="02020603050405020304" pitchFamily="18" charset="0"/>
              </a:rPr>
              <a:t>转化医学（</a:t>
            </a:r>
            <a:r>
              <a:rPr lang="en-US" altLang="zh-CN" sz="2800" b="1" dirty="0">
                <a:solidFill>
                  <a:srgbClr val="FF0066"/>
                </a:solidFill>
                <a:latin typeface="Times New Roman" panose="02020603050405020304" pitchFamily="18" charset="0"/>
                <a:cs typeface="Times New Roman" panose="02020603050405020304" pitchFamily="18" charset="0"/>
              </a:rPr>
              <a:t>translational medicine</a:t>
            </a:r>
            <a:r>
              <a:rPr lang="zh-CN" altLang="en-US" sz="2800" b="1" dirty="0">
                <a:solidFill>
                  <a:srgbClr val="FF0066"/>
                </a:solidFill>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研究的基石。</a:t>
            </a:r>
            <a:endParaRPr lang="zh-CN" altLang="en-US" sz="2800" b="1" dirty="0">
              <a:latin typeface="Times New Roman" panose="02020603050405020304" pitchFamily="18" charset="0"/>
              <a:ea typeface="Times New Roman" panose="02020603050405020304" pitchFamily="18" charset="0"/>
            </a:endParaRPr>
          </a:p>
        </p:txBody>
      </p:sp>
      <p:pic>
        <p:nvPicPr>
          <p:cNvPr id="40963" name="Picture 6" descr="1-1"/>
          <p:cNvPicPr>
            <a:picLocks noChangeAspect="1"/>
          </p:cNvPicPr>
          <p:nvPr/>
        </p:nvPicPr>
        <p:blipFill>
          <a:blip r:embed="rId2"/>
          <a:stretch>
            <a:fillRect/>
          </a:stretch>
        </p:blipFill>
        <p:spPr>
          <a:xfrm>
            <a:off x="3708400" y="1679575"/>
            <a:ext cx="5213350" cy="4197350"/>
          </a:xfrm>
          <a:prstGeom prst="rect">
            <a:avLst/>
          </a:prstGeom>
          <a:noFill/>
          <a:ln w="9525">
            <a:noFill/>
          </a:ln>
        </p:spPr>
      </p:pic>
      <p:sp>
        <p:nvSpPr>
          <p:cNvPr id="40964" name="Rectangle 8"/>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p>
        </p:txBody>
      </p:sp>
      <p:sp>
        <p:nvSpPr>
          <p:cNvPr id="40965" name="AutoShape 9">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0966" name="AutoShape 10">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0967" name="Group 11"/>
          <p:cNvGrpSpPr/>
          <p:nvPr/>
        </p:nvGrpSpPr>
        <p:grpSpPr>
          <a:xfrm>
            <a:off x="8243888" y="6569075"/>
            <a:ext cx="720725" cy="288925"/>
            <a:chOff x="2517" y="4138"/>
            <a:chExt cx="454" cy="182"/>
          </a:xfrm>
        </p:grpSpPr>
        <p:sp>
          <p:nvSpPr>
            <p:cNvPr id="40972" name="AutoShape 12">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0973" name="Text Box 13">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p>
          </p:txBody>
        </p:sp>
      </p:grpSp>
      <p:grpSp>
        <p:nvGrpSpPr>
          <p:cNvPr id="40968" name="Group 14"/>
          <p:cNvGrpSpPr/>
          <p:nvPr/>
        </p:nvGrpSpPr>
        <p:grpSpPr>
          <a:xfrm>
            <a:off x="4140200" y="6569075"/>
            <a:ext cx="720725" cy="288925"/>
            <a:chOff x="2517" y="4138"/>
            <a:chExt cx="454" cy="182"/>
          </a:xfrm>
        </p:grpSpPr>
        <p:sp>
          <p:nvSpPr>
            <p:cNvPr id="40970" name="AutoShape 15">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0971" name="Text Box 16">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p>
          </p:txBody>
        </p:sp>
      </p:grpSp>
      <p:sp>
        <p:nvSpPr>
          <p:cNvPr id="40969" name="Rectangle 4"/>
          <p:cNvSpPr/>
          <p:nvPr/>
        </p:nvSpPr>
        <p:spPr>
          <a:xfrm>
            <a:off x="204788" y="765175"/>
            <a:ext cx="4297680" cy="645160"/>
          </a:xfrm>
          <a:prstGeom prst="rect">
            <a:avLst/>
          </a:prstGeom>
          <a:noFill/>
          <a:ln w="9525">
            <a:noFill/>
          </a:ln>
        </p:spPr>
        <p:txBody>
          <a:bodyPr wrap="none">
            <a:spAutoFit/>
          </a:bodyPr>
          <a:lstStyle/>
          <a:p>
            <a:pPr eaLnBrk="1" hangingPunct="1"/>
            <a:r>
              <a:rPr lang="zh-CN" altLang="en-US" sz="3600" dirty="0">
                <a:solidFill>
                  <a:schemeClr val="tx2"/>
                </a:solidFill>
                <a:latin typeface="隶书" panose="02010509060101010101" pitchFamily="49" charset="-122"/>
                <a:ea typeface="黑体" panose="02010609060101010101" pitchFamily="49" charset="-122"/>
              </a:rPr>
              <a:t>二、转化医学的基石</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2"/>
          <a:stretch>
            <a:fillRect/>
          </a:stretch>
        </p:blipFill>
        <p:spPr>
          <a:xfrm>
            <a:off x="2700020" y="476885"/>
            <a:ext cx="3604260" cy="2538095"/>
          </a:xfrm>
          <a:prstGeom prst="rect">
            <a:avLst/>
          </a:prstGeom>
          <a:noFill/>
          <a:ln w="9525">
            <a:noFill/>
          </a:ln>
        </p:spPr>
      </p:pic>
      <p:pic>
        <p:nvPicPr>
          <p:cNvPr id="103" name="图片 102"/>
          <p:cNvPicPr/>
          <p:nvPr/>
        </p:nvPicPr>
        <p:blipFill>
          <a:blip r:embed="rId3"/>
          <a:stretch>
            <a:fillRect/>
          </a:stretch>
        </p:blipFill>
        <p:spPr>
          <a:xfrm>
            <a:off x="971550" y="3149600"/>
            <a:ext cx="6607175" cy="3708400"/>
          </a:xfrm>
          <a:prstGeom prst="rect">
            <a:avLst/>
          </a:prstGeom>
          <a:noFill/>
          <a:ln w="9525">
            <a:noFill/>
          </a:ln>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1844824"/>
            <a:ext cx="7272808" cy="4401205"/>
          </a:xfrm>
          <a:prstGeom prst="rect">
            <a:avLst/>
          </a:prstGeom>
        </p:spPr>
        <p:txBody>
          <a:bodyPr wrap="square">
            <a:spAutoFit/>
          </a:bodyPr>
          <a:lstStyle/>
          <a:p>
            <a:r>
              <a:rPr lang="zh-CN" altLang="en-US" sz="2800" b="1" dirty="0">
                <a:solidFill>
                  <a:srgbClr val="05073B"/>
                </a:solidFill>
                <a:latin typeface="黑体" panose="02010609060101010101" pitchFamily="49" charset="-122"/>
                <a:ea typeface="黑体" panose="02010609060101010101" pitchFamily="49" charset="-122"/>
              </a:rPr>
              <a:t>课程目标与重要性</a:t>
            </a:r>
            <a:r>
              <a:rPr lang="zh-CN" altLang="en-US" sz="2800" dirty="0">
                <a:solidFill>
                  <a:srgbClr val="05073B"/>
                </a:solidFill>
                <a:latin typeface="黑体" panose="02010609060101010101" pitchFamily="49" charset="-122"/>
                <a:ea typeface="黑体" panose="02010609060101010101" pitchFamily="49" charset="-122"/>
              </a:rPr>
              <a:t>：</a:t>
            </a:r>
            <a:endParaRPr lang="en-US" altLang="zh-CN" sz="2800" dirty="0">
              <a:solidFill>
                <a:srgbClr val="05073B"/>
              </a:solidFill>
              <a:latin typeface="黑体" panose="02010609060101010101" pitchFamily="49" charset="-122"/>
              <a:ea typeface="黑体" panose="02010609060101010101" pitchFamily="49" charset="-122"/>
            </a:endParaRPr>
          </a:p>
          <a:p>
            <a:endParaRPr lang="zh-CN" altLang="en-US" sz="2800" dirty="0">
              <a:solidFill>
                <a:srgbClr val="05073B"/>
              </a:solidFill>
              <a:latin typeface="黑体" panose="02010609060101010101" pitchFamily="49" charset="-122"/>
              <a:ea typeface="黑体" panose="02010609060101010101" pitchFamily="49" charset="-122"/>
            </a:endParaRPr>
          </a:p>
          <a:p>
            <a:pPr marL="742950" lvl="1" indent="-285750">
              <a:buFont typeface="+mj-lt"/>
              <a:buAutoNum type="arabicPeriod"/>
            </a:pPr>
            <a:r>
              <a:rPr lang="zh-CN" altLang="en-US" sz="2800" dirty="0">
                <a:solidFill>
                  <a:srgbClr val="05073B"/>
                </a:solidFill>
                <a:latin typeface="黑体" panose="02010609060101010101" pitchFamily="49" charset="-122"/>
                <a:ea typeface="黑体" panose="02010609060101010101" pitchFamily="49" charset="-122"/>
              </a:rPr>
              <a:t>医学细胞生物学的课程目标、学习内容和它在医学领域的重要性。</a:t>
            </a:r>
            <a:endParaRPr lang="en-US" altLang="zh-CN" sz="2800" dirty="0">
              <a:solidFill>
                <a:srgbClr val="05073B"/>
              </a:solidFill>
              <a:latin typeface="黑体" panose="02010609060101010101" pitchFamily="49" charset="-122"/>
              <a:ea typeface="黑体" panose="02010609060101010101" pitchFamily="49" charset="-122"/>
            </a:endParaRPr>
          </a:p>
          <a:p>
            <a:pPr marL="742950" lvl="1" indent="-285750">
              <a:buFont typeface="+mj-lt"/>
              <a:buAutoNum type="arabicPeriod"/>
            </a:pPr>
            <a:endParaRPr lang="en-US" altLang="zh-CN" sz="2800" dirty="0">
              <a:solidFill>
                <a:srgbClr val="05073B"/>
              </a:solidFill>
              <a:latin typeface="黑体" panose="02010609060101010101" pitchFamily="49" charset="-122"/>
              <a:ea typeface="黑体" panose="02010609060101010101" pitchFamily="49" charset="-122"/>
            </a:endParaRPr>
          </a:p>
          <a:p>
            <a:pPr marL="742950" lvl="1" indent="-285750">
              <a:buFont typeface="+mj-lt"/>
              <a:buAutoNum type="arabicPeriod"/>
            </a:pPr>
            <a:endParaRPr lang="zh-CN" altLang="en-US" sz="2800" dirty="0">
              <a:solidFill>
                <a:srgbClr val="05073B"/>
              </a:solidFill>
              <a:latin typeface="黑体" panose="02010609060101010101" pitchFamily="49" charset="-122"/>
              <a:ea typeface="黑体" panose="02010609060101010101" pitchFamily="49" charset="-122"/>
            </a:endParaRPr>
          </a:p>
          <a:p>
            <a:pPr lvl="1"/>
            <a:r>
              <a:rPr lang="en-US" altLang="zh-CN" sz="2800" dirty="0">
                <a:solidFill>
                  <a:srgbClr val="05073B"/>
                </a:solidFill>
                <a:latin typeface="黑体" panose="02010609060101010101" pitchFamily="49" charset="-122"/>
                <a:ea typeface="黑体" panose="02010609060101010101" pitchFamily="49" charset="-122"/>
              </a:rPr>
              <a:t>2.</a:t>
            </a:r>
            <a:r>
              <a:rPr lang="zh-CN" altLang="en-US" sz="2800" dirty="0">
                <a:solidFill>
                  <a:srgbClr val="05073B"/>
                </a:solidFill>
                <a:latin typeface="黑体" panose="02010609060101010101" pitchFamily="49" charset="-122"/>
                <a:ea typeface="黑体" panose="02010609060101010101" pitchFamily="49" charset="-122"/>
              </a:rPr>
              <a:t>强调细胞作为生命的基本单位在理解疾病机制、诊断和治疗中的核心作用。</a:t>
            </a:r>
          </a:p>
          <a:p>
            <a:br>
              <a:rPr lang="zh-CN" altLang="en-US" sz="2800" dirty="0">
                <a:latin typeface="黑体" panose="02010609060101010101" pitchFamily="49" charset="-122"/>
                <a:ea typeface="黑体" panose="02010609060101010101" pitchFamily="49" charset="-122"/>
              </a:rPr>
            </a:br>
            <a:endParaRPr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546153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2"/>
          <a:stretch>
            <a:fillRect/>
          </a:stretch>
        </p:blipFill>
        <p:spPr>
          <a:xfrm>
            <a:off x="107950" y="188278"/>
            <a:ext cx="6096000" cy="2657475"/>
          </a:xfrm>
          <a:prstGeom prst="rect">
            <a:avLst/>
          </a:prstGeom>
          <a:noFill/>
          <a:ln w="9525">
            <a:noFill/>
          </a:ln>
        </p:spPr>
      </p:pic>
      <p:pic>
        <p:nvPicPr>
          <p:cNvPr id="106" name="图片 105"/>
          <p:cNvPicPr/>
          <p:nvPr/>
        </p:nvPicPr>
        <p:blipFill>
          <a:blip r:embed="rId3"/>
          <a:stretch>
            <a:fillRect/>
          </a:stretch>
        </p:blipFill>
        <p:spPr>
          <a:xfrm>
            <a:off x="323850" y="2924811"/>
            <a:ext cx="6350000" cy="3848099"/>
          </a:xfrm>
          <a:prstGeom prst="rect">
            <a:avLst/>
          </a:prstGeom>
          <a:noFill/>
          <a:ln w="9525">
            <a:noFill/>
          </a:ln>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605" y="332740"/>
            <a:ext cx="8178165" cy="1076325"/>
          </a:xfrm>
          <a:prstGeom prst="rect">
            <a:avLst/>
          </a:prstGeom>
          <a:noFill/>
        </p:spPr>
        <p:txBody>
          <a:bodyPr wrap="square" rtlCol="0" anchor="t">
            <a:spAutoFit/>
          </a:bodyPr>
          <a:lstStyle/>
          <a:p>
            <a:r>
              <a:rPr lang="zh-CN" altLang="en-US" sz="3200">
                <a:solidFill>
                  <a:srgbClr val="3333FF"/>
                </a:solidFill>
              </a:rPr>
              <a:t>mRNA的故事：从不被看好的想法，到拯救人类的希望</a:t>
            </a:r>
          </a:p>
        </p:txBody>
      </p:sp>
      <p:graphicFrame>
        <p:nvGraphicFramePr>
          <p:cNvPr id="5" name="对象 4">
            <a:hlinkClick r:id="" action="ppaction://ole?verb=0"/>
          </p:cNvPr>
          <p:cNvGraphicFramePr>
            <a:graphicFrameLocks noChangeAspect="1"/>
          </p:cNvGraphicFramePr>
          <p:nvPr/>
        </p:nvGraphicFramePr>
        <p:xfrm>
          <a:off x="6876415" y="5445125"/>
          <a:ext cx="971550" cy="666750"/>
        </p:xfrm>
        <a:graphic>
          <a:graphicData uri="http://schemas.openxmlformats.org/presentationml/2006/ole">
            <mc:AlternateContent xmlns:mc="http://schemas.openxmlformats.org/markup-compatibility/2006">
              <mc:Choice xmlns:v="urn:schemas-microsoft-com:vml" Requires="v">
                <p:oleObj spid="_x0000_s4111" showAsIcon="1" r:id="rId3" imgW="971550" imgH="666750" progId="Package">
                  <p:link updateAutomatic="1"/>
                </p:oleObj>
              </mc:Choice>
              <mc:Fallback>
                <p:oleObj showAsIcon="1" r:id="rId3" imgW="971550" imgH="666750" progId="Package">
                  <p:link updateAutomatic="1"/>
                  <p:pic>
                    <p:nvPicPr>
                      <p:cNvPr id="0" name="图片 3072"/>
                      <p:cNvPicPr/>
                      <p:nvPr/>
                    </p:nvPicPr>
                    <p:blipFill>
                      <a:blip r:embed="rId4"/>
                      <a:stretch>
                        <a:fillRect/>
                      </a:stretch>
                    </p:blipFill>
                    <p:spPr>
                      <a:xfrm>
                        <a:off x="6876415" y="5445125"/>
                        <a:ext cx="971550" cy="666750"/>
                      </a:xfrm>
                      <a:prstGeom prst="rect">
                        <a:avLst/>
                      </a:prstGeom>
                    </p:spPr>
                  </p:pic>
                </p:oleObj>
              </mc:Fallback>
            </mc:AlternateContent>
          </a:graphicData>
        </a:graphic>
      </p:graphicFrame>
      <p:pic>
        <p:nvPicPr>
          <p:cNvPr id="2" name="图片 1"/>
          <p:cNvPicPr/>
          <p:nvPr/>
        </p:nvPicPr>
        <p:blipFill>
          <a:blip r:embed="rId5"/>
          <a:stretch>
            <a:fillRect/>
          </a:stretch>
        </p:blipFill>
        <p:spPr>
          <a:xfrm>
            <a:off x="179705" y="1484630"/>
            <a:ext cx="8610600" cy="4103370"/>
          </a:xfrm>
          <a:prstGeom prst="rect">
            <a:avLst/>
          </a:prstGeom>
          <a:noFill/>
          <a:ln w="9525">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7145" y="680720"/>
            <a:ext cx="5805170" cy="2984500"/>
          </a:xfrm>
          <a:prstGeom prst="rect">
            <a:avLst/>
          </a:prstGeom>
          <a:noFill/>
        </p:spPr>
        <p:txBody>
          <a:bodyPr wrap="square" rtlCol="0">
            <a:spAutoFit/>
          </a:bodyPr>
          <a:lstStyle/>
          <a:p>
            <a:r>
              <a:rPr lang="zh-CN" altLang="en-US" sz="4000"/>
              <a:t>临床转化的思考？</a:t>
            </a:r>
          </a:p>
          <a:p>
            <a:endParaRPr lang="zh-CN" altLang="en-US"/>
          </a:p>
          <a:p>
            <a:pPr marL="342900" indent="-342900">
              <a:buFont typeface="Arial" panose="020B0604020202020204" pitchFamily="34" charset="0"/>
              <a:buChar char="•"/>
            </a:pPr>
            <a:r>
              <a:rPr lang="zh-CN" altLang="en-US" sz="3600">
                <a:solidFill>
                  <a:srgbClr val="C00000"/>
                </a:solidFill>
              </a:rPr>
              <a:t>基础知识的深入理解</a:t>
            </a:r>
          </a:p>
          <a:p>
            <a:pPr marL="342900" indent="-342900">
              <a:buFont typeface="Arial" panose="020B0604020202020204" pitchFamily="34" charset="0"/>
              <a:buChar char="•"/>
            </a:pPr>
            <a:endParaRPr lang="zh-CN" altLang="en-US" sz="3600">
              <a:solidFill>
                <a:srgbClr val="C00000"/>
              </a:solidFill>
            </a:endParaRPr>
          </a:p>
          <a:p>
            <a:pPr marL="342900" indent="-342900">
              <a:buFont typeface="Arial" panose="020B0604020202020204" pitchFamily="34" charset="0"/>
              <a:buChar char="•"/>
            </a:pPr>
            <a:r>
              <a:rPr lang="zh-CN" altLang="en-US" sz="3600">
                <a:solidFill>
                  <a:srgbClr val="C00000"/>
                </a:solidFill>
              </a:rPr>
              <a:t>解决临床迫切问题</a:t>
            </a:r>
            <a:endParaRPr lang="zh-CN" altLang="en-US"/>
          </a:p>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8395" y="1196340"/>
            <a:ext cx="6887845" cy="2245360"/>
          </a:xfrm>
          <a:prstGeom prst="rect">
            <a:avLst/>
          </a:prstGeom>
          <a:noFill/>
        </p:spPr>
        <p:txBody>
          <a:bodyPr wrap="square" rtlCol="0">
            <a:spAutoFit/>
          </a:bodyPr>
          <a:lstStyle/>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高中做过什么样的生物实验？</a:t>
            </a:r>
          </a:p>
          <a:p>
            <a:pPr marL="342900" indent="-342900">
              <a:buFont typeface="Wingdings" panose="05000000000000000000" charset="0"/>
              <a:buChar char="n"/>
            </a:pP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为什么要做此实验？目的？</a:t>
            </a:r>
          </a:p>
          <a:p>
            <a:pPr marL="342900" indent="-342900">
              <a:buFont typeface="Wingdings" panose="05000000000000000000" charset="0"/>
              <a:buChar char="n"/>
            </a:pP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如何选择一个实验？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1 Título"/>
          <p:cNvSpPr txBox="1"/>
          <p:nvPr/>
        </p:nvSpPr>
        <p:spPr>
          <a:xfrm>
            <a:off x="-26987" y="115888"/>
            <a:ext cx="9144000" cy="863600"/>
          </a:xfrm>
          <a:prstGeom prst="rect">
            <a:avLst/>
          </a:prstGeom>
          <a:noFill/>
          <a:ln w="9525">
            <a:noFill/>
          </a:ln>
        </p:spPr>
        <p:txBody>
          <a:bodyPr lIns="0" tIns="0" rIns="0" bIns="0" anchor="ctr" anchorCtr="0"/>
          <a:lstStyle/>
          <a:p>
            <a:pPr algn="ctr" eaLnBrk="1" fontAlgn="t" hangingPunct="1"/>
            <a:r>
              <a:rPr lang="zh-CN" altLang="en-US" sz="3600" b="1" dirty="0">
                <a:solidFill>
                  <a:srgbClr val="0066FF"/>
                </a:solidFill>
                <a:latin typeface="黑体" panose="02010609060101010101" pitchFamily="49" charset="-122"/>
                <a:ea typeface="黑体" panose="02010609060101010101" pitchFamily="49" charset="-122"/>
              </a:rPr>
              <a:t>第三章</a:t>
            </a:r>
            <a:r>
              <a:rPr lang="en-US" altLang="zh-CN" sz="3600" b="1" dirty="0">
                <a:solidFill>
                  <a:srgbClr val="0066FF"/>
                </a:solidFill>
                <a:latin typeface="黑体" panose="02010609060101010101" pitchFamily="49" charset="-122"/>
                <a:ea typeface="黑体" panose="02010609060101010101" pitchFamily="49" charset="-122"/>
              </a:rPr>
              <a:t> </a:t>
            </a:r>
            <a:r>
              <a:rPr lang="zh-CN" altLang="en-US" sz="3600" b="1" dirty="0">
                <a:solidFill>
                  <a:srgbClr val="0066FF"/>
                </a:solidFill>
                <a:latin typeface="黑体" panose="02010609060101010101" pitchFamily="49" charset="-122"/>
                <a:ea typeface="黑体" panose="02010609060101010101" pitchFamily="49" charset="-122"/>
              </a:rPr>
              <a:t>细胞生物学的主要研究方法</a:t>
            </a:r>
          </a:p>
        </p:txBody>
      </p:sp>
      <p:sp>
        <p:nvSpPr>
          <p:cNvPr id="2051" name="Rectangle 3"/>
          <p:cNvSpPr txBox="1"/>
          <p:nvPr/>
        </p:nvSpPr>
        <p:spPr>
          <a:xfrm>
            <a:off x="457200" y="1600200"/>
            <a:ext cx="8229600" cy="4852988"/>
          </a:xfrm>
          <a:prstGeom prst="rect">
            <a:avLst/>
          </a:prstGeom>
          <a:noFill/>
          <a:ln w="9525">
            <a:noFill/>
          </a:ln>
        </p:spPr>
        <p:txBody>
          <a:bodyPr/>
          <a:lstStyle/>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显微镜技术</a:t>
            </a:r>
          </a:p>
          <a:p>
            <a:pPr eaLnBrk="1" hangingPunct="1">
              <a:spcBef>
                <a:spcPct val="20000"/>
              </a:spcBef>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细胞的分离和培养 </a:t>
            </a: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细胞组分的分离和纯化技术</a:t>
            </a: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细胞化学和细胞内分子示踪技术</a:t>
            </a: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细胞功能基因组学研究技术</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4" name="9 Conector recto"/>
          <p:cNvCxnSpPr/>
          <p:nvPr/>
        </p:nvCxnSpPr>
        <p:spPr>
          <a:xfrm rot="5400000">
            <a:off x="4462463" y="-2147481100"/>
            <a:ext cx="0" cy="7805738"/>
          </a:xfrm>
          <a:prstGeom prst="line">
            <a:avLst/>
          </a:prstGeom>
          <a:ln w="9525" cap="flat" cmpd="sng">
            <a:solidFill>
              <a:srgbClr val="D9D9D9"/>
            </a:solidFill>
            <a:prstDash val="solid"/>
            <a:headEnd type="none" w="med" len="med"/>
            <a:tailEnd type="none" w="med" len="med"/>
          </a:ln>
        </p:spPr>
      </p:cxnSp>
      <p:sp>
        <p:nvSpPr>
          <p:cNvPr id="5" name="1 Título"/>
          <p:cNvSpPr txBox="1"/>
          <p:nvPr/>
        </p:nvSpPr>
        <p:spPr>
          <a:xfrm>
            <a:off x="263525" y="1709738"/>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一、显微结构的观察</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7" name="1 Título"/>
          <p:cNvSpPr txBox="1"/>
          <p:nvPr/>
        </p:nvSpPr>
        <p:spPr>
          <a:xfrm>
            <a:off x="1116013" y="5013325"/>
            <a:ext cx="6256337" cy="404813"/>
          </a:xfrm>
          <a:prstGeom prst="rect">
            <a:avLst/>
          </a:prstGeom>
          <a:noFill/>
          <a:ln w="9525">
            <a:noFill/>
          </a:ln>
        </p:spPr>
        <p:txBody>
          <a:bodyPr lIns="0" tIns="0" bIns="0"/>
          <a:lstStyle/>
          <a:p>
            <a:pPr algn="ctr" defTabSz="457200">
              <a:lnSpc>
                <a:spcPts val="1700"/>
              </a:lnSpc>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三种显微镜可观察的样品大小及其分辨能力</a:t>
            </a:r>
            <a:endParaRPr lang="es-HN" altLang="zh-CN" b="1" dirty="0">
              <a:latin typeface="黑体" panose="02010609060101010101" pitchFamily="49" charset="-122"/>
              <a:ea typeface="黑体" panose="02010609060101010101" pitchFamily="49" charset="-122"/>
            </a:endParaRPr>
          </a:p>
          <a:p>
            <a:pPr algn="ctr" defTabSz="457200"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a:p>
            <a:pPr algn="ctr" defTabSz="457200"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pic>
        <p:nvPicPr>
          <p:cNvPr id="3077" name="Picture 7"/>
          <p:cNvPicPr>
            <a:picLocks noChangeAspect="1"/>
          </p:cNvPicPr>
          <p:nvPr/>
        </p:nvPicPr>
        <p:blipFill>
          <a:blip r:embed="rId3"/>
          <a:stretch>
            <a:fillRect/>
          </a:stretch>
        </p:blipFill>
        <p:spPr>
          <a:xfrm>
            <a:off x="150813" y="2420938"/>
            <a:ext cx="8431212" cy="2151062"/>
          </a:xfrm>
          <a:prstGeom prst="rect">
            <a:avLst/>
          </a:prstGeom>
          <a:noFill/>
          <a:ln w="9525">
            <a:noFill/>
          </a:ln>
        </p:spPr>
      </p:pic>
      <p:sp>
        <p:nvSpPr>
          <p:cNvPr id="3078" name="Rectangle 4"/>
          <p:cNvSpPr txBox="1"/>
          <p:nvPr/>
        </p:nvSpPr>
        <p:spPr>
          <a:xfrm>
            <a:off x="151130" y="476885"/>
            <a:ext cx="8229600" cy="762000"/>
          </a:xfrm>
          <a:prstGeom prst="rect">
            <a:avLst/>
          </a:prstGeom>
          <a:noFill/>
          <a:ln w="9525">
            <a:noFill/>
          </a:ln>
        </p:spPr>
        <p:txBody>
          <a:bodyPr/>
          <a:lstStyle/>
          <a:p>
            <a:pPr algn="ctr" eaLnBrk="1" hangingPunct="1"/>
            <a:r>
              <a:rPr lang="zh-CN" altLang="en-US" sz="3200" b="1" dirty="0">
                <a:latin typeface="黑体" panose="02010609060101010101" pitchFamily="49" charset="-122"/>
                <a:ea typeface="黑体" panose="02010609060101010101" pitchFamily="49" charset="-122"/>
                <a:cs typeface="黑体" panose="02010609060101010101" pitchFamily="49" charset="-122"/>
              </a:rPr>
              <a:t>第一节  显微技术</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idx="1"/>
          </p:nvPr>
        </p:nvSpPr>
        <p:spPr>
          <a:xfrm>
            <a:off x="117475" y="98425"/>
            <a:ext cx="5175250" cy="5184775"/>
          </a:xfrm>
        </p:spPr>
        <p:txBody>
          <a:bodyPr vert="horz" wrap="square" lIns="91440" tIns="45720" rIns="91440" bIns="45720" numCol="1" anchor="t" anchorCtr="0" compatLnSpc="1"/>
          <a:lstStyle/>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kumimoji="0" lang="zh-CN" altLang="en-US" sz="2000" b="1" i="0" u="none" strike="noStrike" kern="0" cap="none" spc="0" normalizeH="0" baseline="0" noProof="0" dirty="0">
                <a:ln>
                  <a:noFill/>
                </a:ln>
                <a:solidFill>
                  <a:srgbClr val="C00000"/>
                </a:solidFill>
                <a:effectLst/>
                <a:uLnTx/>
                <a:uFillTx/>
                <a:latin typeface="宋体" panose="02010600030101010101" pitchFamily="2" charset="-122"/>
                <a:ea typeface="+mn-ea"/>
                <a:cs typeface="+mn-cs"/>
              </a:rPr>
              <a:t>分辨力</a:t>
            </a:r>
            <a:r>
              <a:rPr kumimoji="0" lang="zh-CN" altLang="en-US" sz="2000" b="1" i="0" u="none" strike="noStrike" kern="0" cap="none" spc="0" normalizeH="0" baseline="0" noProof="0" dirty="0">
                <a:ln>
                  <a:noFill/>
                </a:ln>
                <a:solidFill>
                  <a:srgbClr val="3333FF"/>
                </a:solidFill>
                <a:effectLst/>
                <a:uLnTx/>
                <a:uFillTx/>
                <a:latin typeface="宋体" panose="02010600030101010101" pitchFamily="2" charset="-122"/>
                <a:ea typeface="+mn-ea"/>
                <a:cs typeface="+mn-cs"/>
              </a:rPr>
              <a:t>：指分辨物体最小间隔的能力</a:t>
            </a:r>
            <a:r>
              <a:rPr kumimoji="0" lang="zh-CN" altLang="en-US" sz="2000" b="1" i="0" u="none" strike="noStrike" kern="0" cap="none" spc="0" normalizeH="0" baseline="0" noProof="0" dirty="0">
                <a:ln>
                  <a:noFill/>
                </a:ln>
                <a:solidFill>
                  <a:schemeClr val="bg2"/>
                </a:solidFill>
                <a:effectLst/>
                <a:uLnTx/>
                <a:uFillTx/>
                <a:latin typeface="宋体" panose="02010600030101010101" pitchFamily="2" charset="-122"/>
                <a:ea typeface="+mn-ea"/>
                <a:cs typeface="+mn-cs"/>
              </a:rPr>
              <a:t>。</a:t>
            </a:r>
          </a:p>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R=0.61λ/</a:t>
            </a:r>
            <a:r>
              <a:rPr kumimoji="0" lang="en-US" altLang="zh-CN" sz="2000" b="1" i="1" u="none" strike="noStrike" kern="0" cap="none" spc="0" normalizeH="0" baseline="0" noProof="0" dirty="0">
                <a:ln>
                  <a:noFill/>
                </a:ln>
                <a:solidFill>
                  <a:schemeClr val="tx1"/>
                </a:solidFill>
                <a:effectLst/>
                <a:uLnTx/>
                <a:uFillTx/>
                <a:latin typeface="宋体" panose="02010600030101010101" pitchFamily="2" charset="-122"/>
                <a:ea typeface="+mn-ea"/>
                <a:cs typeface="+mn-cs"/>
              </a:rPr>
              <a:t>N.A.</a:t>
            </a:r>
            <a:r>
              <a:rPr kumimoji="0" lang="zh-CN" altLang="en-US" sz="2000" b="1" i="1"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lang="en-US" altLang="zh-CN" sz="2000" b="1" i="1" noProof="0" dirty="0">
                <a:ln>
                  <a:noFill/>
                </a:ln>
                <a:effectLst/>
                <a:uLnTx/>
                <a:uFillTx/>
                <a:latin typeface="宋体" panose="02010600030101010101" pitchFamily="2" charset="-122"/>
                <a:sym typeface="+mn-ea"/>
              </a:rPr>
              <a:t>N.A.</a:t>
            </a:r>
            <a:r>
              <a:rPr lang="en-US" altLang="zh-CN" sz="2000" b="1" noProof="0" dirty="0">
                <a:ln>
                  <a:noFill/>
                </a:ln>
                <a:effectLst/>
                <a:uLnTx/>
                <a:uFillTx/>
                <a:latin typeface="宋体" panose="02010600030101010101" pitchFamily="2" charset="-122"/>
                <a:sym typeface="+mn-ea"/>
              </a:rPr>
              <a:t>=</a:t>
            </a:r>
            <a:r>
              <a:rPr lang="zh-CN" altLang="en-US" sz="2000" b="1" noProof="0" dirty="0">
                <a:ln>
                  <a:noFill/>
                </a:ln>
                <a:effectLst/>
                <a:uLnTx/>
                <a:uFillTx/>
                <a:latin typeface="宋体" panose="02010600030101010101" pitchFamily="2" charset="-122"/>
                <a:sym typeface="+mn-ea"/>
              </a:rPr>
              <a:t>ｎ</a:t>
            </a:r>
            <a:r>
              <a:rPr lang="en-US" altLang="zh-CN" sz="2000" b="1" noProof="0" dirty="0">
                <a:ln>
                  <a:noFill/>
                </a:ln>
                <a:effectLst/>
                <a:uLnTx/>
                <a:uFillTx/>
                <a:latin typeface="宋体" panose="02010600030101010101" pitchFamily="2" charset="-122"/>
                <a:sym typeface="+mn-ea"/>
              </a:rPr>
              <a:t>sinα/2</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1</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λ</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为入射光线波长；</a:t>
            </a:r>
            <a:endPar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2</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a:ln>
                  <a:noFill/>
                </a:ln>
                <a:solidFill>
                  <a:srgbClr val="C00000"/>
                </a:solidFill>
                <a:effectLst/>
                <a:uLnTx/>
                <a:uFillTx/>
                <a:latin typeface="宋体" panose="02010600030101010101" pitchFamily="2" charset="-122"/>
                <a:ea typeface="+mn-ea"/>
                <a:cs typeface="+mn-cs"/>
              </a:rPr>
              <a:t>N.A.</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：是光学显微镜的</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镜口率</a:t>
            </a: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也称</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hlinkClick r:id="rId2"/>
              </a:rPr>
              <a:t>数值孔径</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numerical aperture</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 </a:t>
            </a:r>
            <a:r>
              <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NA</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en-US" altLang="zh-CN"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(3)n=</a:t>
            </a:r>
            <a:r>
              <a:rPr kumimoji="0" lang="zh-CN" altLang="en-US" sz="2000" b="1" i="1" u="none" strike="noStrike" kern="0" cap="none" spc="0" normalizeH="0" baseline="0" noProof="0" dirty="0">
                <a:ln>
                  <a:noFill/>
                </a:ln>
                <a:solidFill>
                  <a:schemeClr val="tx1"/>
                </a:solidFill>
                <a:effectLst/>
                <a:uLnTx/>
                <a:uFillTx/>
                <a:latin typeface="宋体" panose="02010600030101010101" pitchFamily="2" charset="-122"/>
                <a:ea typeface="+mn-ea"/>
                <a:cs typeface="+mn-cs"/>
              </a:rPr>
              <a:t>介质</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折射率；</a:t>
            </a:r>
            <a:r>
              <a:rPr kumimoji="0" lang="en-US" altLang="zh-CN" sz="2000" b="1" i="0" u="none" strike="noStrike" kern="0" cap="none" spc="0" normalizeH="0" baseline="0" noProof="0" dirty="0">
                <a:ln>
                  <a:noFill/>
                </a:ln>
                <a:solidFill>
                  <a:srgbClr val="C00000"/>
                </a:solidFill>
                <a:effectLst/>
                <a:uLnTx/>
                <a:uFillTx/>
                <a:latin typeface="宋体" panose="02010600030101010101" pitchFamily="2" charset="-122"/>
                <a:ea typeface="+mn-ea"/>
                <a:cs typeface="+mn-cs"/>
              </a:rPr>
              <a:t>α=</a:t>
            </a:r>
            <a:r>
              <a:rPr kumimoji="0" lang="zh-CN" altLang="en-US" sz="2000" b="1" i="0" u="none" strike="noStrike" kern="0" cap="none" spc="0" normalizeH="0" baseline="0" noProof="0" dirty="0">
                <a:ln>
                  <a:noFill/>
                </a:ln>
                <a:solidFill>
                  <a:srgbClr val="C00000"/>
                </a:solidFill>
                <a:effectLst/>
                <a:uLnTx/>
                <a:uFillTx/>
                <a:latin typeface="宋体" panose="02010600030101010101" pitchFamily="2" charset="-122"/>
                <a:ea typeface="+mn-ea"/>
                <a:cs typeface="+mn-cs"/>
              </a:rPr>
              <a:t>镜口角</a:t>
            </a:r>
            <a:r>
              <a:rPr kumimoji="0" lang="zh-CN" altLang="en-US" sz="2000" b="1" i="0" u="none" strike="noStrike" kern="0" cap="none" spc="0" normalizeH="0" baseline="0" noProof="0" dirty="0">
                <a:ln>
                  <a:noFill/>
                </a:ln>
                <a:solidFill>
                  <a:schemeClr val="tx1"/>
                </a:solidFill>
                <a:effectLst/>
                <a:uLnTx/>
                <a:uFillTx/>
                <a:latin typeface="宋体" panose="02010600030101010101" pitchFamily="2" charset="-122"/>
                <a:ea typeface="+mn-ea"/>
                <a:cs typeface="+mn-cs"/>
              </a:rPr>
              <a:t>（样品点与物镜前透镜的有效直接形成的角度） 。</a:t>
            </a:r>
          </a:p>
          <a:p>
            <a:pPr marL="342900" marR="0" lvl="0" indent="-342900" algn="l" defTabSz="914400" rtl="0" eaLnBrk="1" fontAlgn="base" latinLnBrk="0" hangingPunct="1">
              <a:lnSpc>
                <a:spcPct val="180000"/>
              </a:lnSpc>
              <a:spcBef>
                <a:spcPct val="20000"/>
              </a:spcBef>
              <a:spcAft>
                <a:spcPct val="0"/>
              </a:spcAft>
              <a:buClrTx/>
              <a:buSzTx/>
              <a:buFontTx/>
              <a:buChar char="•"/>
              <a:defRPr/>
            </a:pPr>
            <a:r>
              <a:rPr kumimoji="0" lang="zh-CN" altLang="en-US" sz="2000" b="1" i="0" u="none" strike="noStrike" kern="0" cap="none" spc="0" normalizeH="0" baseline="0" noProof="0" dirty="0">
                <a:ln>
                  <a:noFill/>
                </a:ln>
                <a:solidFill>
                  <a:srgbClr val="C00000"/>
                </a:solidFill>
                <a:effectLst/>
                <a:uLnTx/>
                <a:uFillTx/>
                <a:latin typeface="宋体" panose="02010600030101010101" pitchFamily="2" charset="-122"/>
                <a:ea typeface="+mn-ea"/>
                <a:cs typeface="+mn-cs"/>
              </a:rPr>
              <a:t>思考：</a:t>
            </a:r>
            <a:r>
              <a:rPr kumimoji="0" lang="zh-CN" altLang="en-US" sz="2000" b="1" i="1" u="none" strike="noStrike" kern="0" cap="none" spc="0" normalizeH="0" baseline="0" noProof="0" dirty="0">
                <a:ln>
                  <a:noFill/>
                </a:ln>
                <a:solidFill>
                  <a:schemeClr val="tx1"/>
                </a:solidFill>
                <a:effectLst/>
                <a:uLnTx/>
                <a:uFillTx/>
                <a:latin typeface="宋体" panose="02010600030101010101" pitchFamily="2" charset="-122"/>
                <a:ea typeface="+mn-ea"/>
                <a:cs typeface="+mn-cs"/>
              </a:rPr>
              <a:t>如何提高显微镜的分辨能力？</a:t>
            </a:r>
          </a:p>
        </p:txBody>
      </p:sp>
      <p:pic>
        <p:nvPicPr>
          <p:cNvPr id="4099" name="图片 3"/>
          <p:cNvPicPr>
            <a:picLocks noChangeAspect="1"/>
          </p:cNvPicPr>
          <p:nvPr/>
        </p:nvPicPr>
        <p:blipFill>
          <a:blip r:embed="rId3"/>
          <a:stretch>
            <a:fillRect/>
          </a:stretch>
        </p:blipFill>
        <p:spPr>
          <a:xfrm>
            <a:off x="5292725" y="3198813"/>
            <a:ext cx="3814763" cy="2863850"/>
          </a:xfrm>
          <a:prstGeom prst="rect">
            <a:avLst/>
          </a:prstGeom>
          <a:noFill/>
          <a:ln w="9525">
            <a:noFill/>
          </a:ln>
        </p:spPr>
      </p:pic>
      <p:pic>
        <p:nvPicPr>
          <p:cNvPr id="4100" name="图片 4"/>
          <p:cNvPicPr>
            <a:picLocks noChangeAspect="1"/>
          </p:cNvPicPr>
          <p:nvPr/>
        </p:nvPicPr>
        <p:blipFill>
          <a:blip r:embed="rId4"/>
          <a:stretch>
            <a:fillRect/>
          </a:stretch>
        </p:blipFill>
        <p:spPr>
          <a:xfrm>
            <a:off x="5297488" y="998538"/>
            <a:ext cx="3810000" cy="2152650"/>
          </a:xfrm>
          <a:prstGeom prst="rect">
            <a:avLst/>
          </a:prstGeom>
          <a:noFill/>
          <a:ln w="9525">
            <a:noFill/>
          </a:ln>
        </p:spPr>
      </p:pic>
      <p:sp>
        <p:nvSpPr>
          <p:cNvPr id="6" name="弧形 5"/>
          <p:cNvSpPr/>
          <p:nvPr/>
        </p:nvSpPr>
        <p:spPr bwMode="auto">
          <a:xfrm>
            <a:off x="7092950" y="2617788"/>
            <a:ext cx="44450" cy="46038"/>
          </a:xfrm>
          <a:prstGeom prst="arc">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Heiti SC Light" charset="0"/>
              <a:cs typeface="+mn-cs"/>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881063" y="738188"/>
            <a:ext cx="6256337" cy="711200"/>
          </a:xfrm>
          <a:prstGeom prst="rect">
            <a:avLst/>
          </a:prstGeom>
          <a:noFill/>
          <a:ln w="9525">
            <a:noFill/>
          </a:ln>
        </p:spPr>
        <p:txBody>
          <a:bodyPr lIns="0" tIns="0" bIns="0"/>
          <a:lstStyle/>
          <a:p>
            <a:pPr eaLnBrk="1" fontAlgn="t" hangingPunct="1"/>
            <a:r>
              <a:rPr lang="zh-CN" altLang="en-US" sz="2700" b="1" dirty="0">
                <a:latin typeface="黑体" panose="02010609060101010101" pitchFamily="49" charset="-122"/>
                <a:ea typeface="黑体" panose="02010609060101010101" pitchFamily="49" charset="-122"/>
              </a:rPr>
              <a:t>（一）普通光学显微镜</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5123" name="左大括号 2"/>
          <p:cNvSpPr/>
          <p:nvPr/>
        </p:nvSpPr>
        <p:spPr>
          <a:xfrm>
            <a:off x="1031875" y="2201863"/>
            <a:ext cx="360363" cy="2565400"/>
          </a:xfrm>
          <a:prstGeom prst="leftBrace">
            <a:avLst>
              <a:gd name="adj1" fmla="val 8338"/>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5124" name="矩形 3"/>
          <p:cNvSpPr/>
          <p:nvPr/>
        </p:nvSpPr>
        <p:spPr>
          <a:xfrm>
            <a:off x="1527175" y="1976438"/>
            <a:ext cx="2030413"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光学放大系统</a:t>
            </a:r>
          </a:p>
        </p:txBody>
      </p:sp>
      <p:sp>
        <p:nvSpPr>
          <p:cNvPr id="5125" name="矩形 4"/>
          <p:cNvSpPr/>
          <p:nvPr/>
        </p:nvSpPr>
        <p:spPr>
          <a:xfrm>
            <a:off x="1527175" y="3282950"/>
            <a:ext cx="1416050"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照明系统</a:t>
            </a:r>
          </a:p>
        </p:txBody>
      </p:sp>
      <p:sp>
        <p:nvSpPr>
          <p:cNvPr id="5126" name="矩形 5"/>
          <p:cNvSpPr/>
          <p:nvPr/>
        </p:nvSpPr>
        <p:spPr>
          <a:xfrm>
            <a:off x="1617663" y="4497388"/>
            <a:ext cx="2954337"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镜架及样品调节系统</a:t>
            </a:r>
          </a:p>
        </p:txBody>
      </p:sp>
      <p:sp>
        <p:nvSpPr>
          <p:cNvPr id="5127" name="矩形 6"/>
          <p:cNvSpPr/>
          <p:nvPr/>
        </p:nvSpPr>
        <p:spPr>
          <a:xfrm>
            <a:off x="4886325" y="5938838"/>
            <a:ext cx="3648075" cy="369887"/>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普通光学显微镜成像示意图</a:t>
            </a:r>
          </a:p>
        </p:txBody>
      </p:sp>
      <p:sp>
        <p:nvSpPr>
          <p:cNvPr id="5128" name="矩形 7"/>
          <p:cNvSpPr/>
          <p:nvPr/>
        </p:nvSpPr>
        <p:spPr>
          <a:xfrm>
            <a:off x="195263" y="3236913"/>
            <a:ext cx="80010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构件</a:t>
            </a:r>
          </a:p>
        </p:txBody>
      </p:sp>
      <p:pic>
        <p:nvPicPr>
          <p:cNvPr id="5129" name="图片 10" descr="4-2副本.jpg"/>
          <p:cNvPicPr>
            <a:picLocks noChangeAspect="1"/>
          </p:cNvPicPr>
          <p:nvPr/>
        </p:nvPicPr>
        <p:blipFill>
          <a:blip r:embed="rId2"/>
          <a:stretch>
            <a:fillRect/>
          </a:stretch>
        </p:blipFill>
        <p:spPr>
          <a:xfrm>
            <a:off x="5067300" y="995363"/>
            <a:ext cx="3375025" cy="4908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0" y="161925"/>
            <a:ext cx="6256338" cy="711200"/>
          </a:xfrm>
          <a:prstGeom prst="rect">
            <a:avLst/>
          </a:prstGeom>
          <a:noFill/>
          <a:ln w="9525">
            <a:noFill/>
          </a:ln>
        </p:spPr>
        <p:txBody>
          <a:bodyPr lIns="0" tIns="0" bIns="0"/>
          <a:lstStyle/>
          <a:p>
            <a:pPr eaLnBrk="1" fontAlgn="t" hangingPunct="1"/>
            <a:r>
              <a:rPr lang="zh-CN" altLang="en-US" sz="2700" b="1" dirty="0">
                <a:latin typeface="黑体" panose="02010609060101010101" pitchFamily="49" charset="-122"/>
                <a:ea typeface="黑体" panose="02010609060101010101" pitchFamily="49" charset="-122"/>
              </a:rPr>
              <a:t>（二）相差显微镜</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12291" name="矩形 2"/>
          <p:cNvSpPr>
            <a:spLocks noChangeArrowheads="1"/>
          </p:cNvSpPr>
          <p:nvPr/>
        </p:nvSpPr>
        <p:spPr bwMode="auto">
          <a:xfrm>
            <a:off x="169863" y="593725"/>
            <a:ext cx="8489950" cy="3082925"/>
          </a:xfrm>
          <a:prstGeom prst="rect">
            <a:avLst/>
          </a:prstGeom>
          <a:noFill/>
          <a:ln w="9525">
            <a:noFill/>
            <a:miter lim="800000"/>
          </a:ln>
        </p:spPr>
        <p:txBody>
          <a:bodyPr>
            <a:spAutoFit/>
          </a:bodyPr>
          <a:lstStyle/>
          <a:p>
            <a:pPr marL="0" marR="0" lvl="0" indent="288290" algn="just" defTabSz="457200" rtl="0" eaLnBrk="0" fontAlgn="base" latinLnBrk="0" hangingPunct="0">
              <a:lnSpc>
                <a:spcPts val="36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1932</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年，荷兰物理学家</a:t>
            </a:r>
            <a:r>
              <a:rPr kumimoji="0" lang="en-US" altLang="zh-CN" sz="2400" b="0" i="0" u="none" strike="noStrike" kern="1200" cap="none" spc="0" normalizeH="0" baseline="0" noProof="0" dirty="0" err="1">
                <a:ln>
                  <a:noFill/>
                </a:ln>
                <a:solidFill>
                  <a:schemeClr val="tx1"/>
                </a:solidFill>
                <a:effectLst/>
                <a:uLnTx/>
                <a:uFillTx/>
                <a:latin typeface="黑体" panose="02010609060101010101" pitchFamily="49" charset="-122"/>
                <a:ea typeface="黑体" panose="02010609060101010101" pitchFamily="49" charset="-122"/>
                <a:cs typeface="+mn-cs"/>
              </a:rPr>
              <a:t>P.Zernike</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制备出第一台相差显微镜。获</a:t>
            </a:r>
            <a:r>
              <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1953</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年诺贝尔物理学奖。</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288290" algn="just" defTabSz="457200" rtl="0" eaLnBrk="0" fontAlgn="base" latinLnBrk="0" hangingPunct="0">
              <a:lnSpc>
                <a:spcPts val="36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在普通光学显微镜的基础上，</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添加“环状光阑”和“相差板”两个元件</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，可用于</a:t>
            </a:r>
            <a:r>
              <a:rPr kumimoji="0" lang="zh-CN" altLang="en-US" sz="24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活细胞显微结构观察</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p>
          <a:p>
            <a:pPr marL="0" marR="0" lvl="0" indent="0" algn="l" defTabSz="457200" rtl="0" eaLnBrk="0" fontAlgn="base" latinLnBrk="0" hangingPunct="0">
              <a:lnSpc>
                <a:spcPts val="3600"/>
              </a:lnSpc>
              <a:spcBef>
                <a:spcPct val="3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0" fontAlgn="base" latinLnBrk="0" hangingPunct="0">
              <a:lnSpc>
                <a:spcPts val="3600"/>
              </a:lnSpc>
              <a:spcBef>
                <a:spcPct val="3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6148" name="矩形 19"/>
          <p:cNvSpPr/>
          <p:nvPr/>
        </p:nvSpPr>
        <p:spPr>
          <a:xfrm>
            <a:off x="20638" y="5157788"/>
            <a:ext cx="4767262" cy="1282700"/>
          </a:xfrm>
          <a:prstGeom prst="rect">
            <a:avLst/>
          </a:prstGeom>
          <a:noFill/>
          <a:ln w="9525">
            <a:noFill/>
          </a:ln>
        </p:spPr>
        <p:txBody>
          <a:bodyPr>
            <a:spAutoFit/>
          </a:bodyPr>
          <a:lstStyle/>
          <a:p>
            <a:pPr algn="ct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4-4 </a:t>
            </a:r>
            <a:r>
              <a:rPr lang="zh-CN" altLang="en-US" b="1" dirty="0">
                <a:latin typeface="黑体" panose="02010609060101010101" pitchFamily="49" charset="-122"/>
                <a:ea typeface="黑体" panose="02010609060101010101" pitchFamily="49" charset="-122"/>
              </a:rPr>
              <a:t>相差显微镜拍摄的三株细胞图</a:t>
            </a:r>
            <a:r>
              <a:rPr lang="zh-CN" altLang="en-US" dirty="0">
                <a:latin typeface="黑体" panose="02010609060101010101" pitchFamily="49" charset="-122"/>
                <a:ea typeface="黑体" panose="02010609060101010101" pitchFamily="49" charset="-122"/>
              </a:rPr>
              <a:t>（孙玉洁 提供）</a:t>
            </a:r>
            <a:endParaRPr lang="en-US" altLang="zh-CN" dirty="0">
              <a:latin typeface="黑体" panose="02010609060101010101" pitchFamily="49" charset="-122"/>
              <a:ea typeface="黑体" panose="02010609060101010101" pitchFamily="49" charset="-122"/>
            </a:endParaRPr>
          </a:p>
          <a:p>
            <a:pPr algn="ctr" defTabSz="457200">
              <a:spcBef>
                <a:spcPct val="30000"/>
              </a:spcBef>
            </a:pP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Jurkat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40X</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MCF-10A</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10X</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NCI-H292</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20X</a:t>
            </a:r>
            <a:r>
              <a:rPr lang="zh-CN" altLang="en-US" b="1" dirty="0">
                <a:latin typeface="黑体" panose="02010609060101010101" pitchFamily="49" charset="-122"/>
                <a:ea typeface="黑体" panose="02010609060101010101" pitchFamily="49" charset="-122"/>
              </a:rPr>
              <a:t>）</a:t>
            </a:r>
          </a:p>
        </p:txBody>
      </p:sp>
      <p:pic>
        <p:nvPicPr>
          <p:cNvPr id="6149" name="图片 8" descr="相差图副本.jpg"/>
          <p:cNvPicPr>
            <a:picLocks noChangeAspect="1"/>
          </p:cNvPicPr>
          <p:nvPr/>
        </p:nvPicPr>
        <p:blipFill>
          <a:blip r:embed="rId2"/>
          <a:stretch>
            <a:fillRect/>
          </a:stretch>
        </p:blipFill>
        <p:spPr>
          <a:xfrm>
            <a:off x="20638" y="2619375"/>
            <a:ext cx="5343525" cy="2266950"/>
          </a:xfrm>
          <a:prstGeom prst="rect">
            <a:avLst/>
          </a:prstGeom>
          <a:noFill/>
          <a:ln w="9525">
            <a:noFill/>
          </a:ln>
        </p:spPr>
      </p:pic>
      <p:pic>
        <p:nvPicPr>
          <p:cNvPr id="6150" name="Picture 4" descr="IMG_1946"/>
          <p:cNvPicPr>
            <a:picLocks noChangeAspect="1"/>
          </p:cNvPicPr>
          <p:nvPr/>
        </p:nvPicPr>
        <p:blipFill>
          <a:blip r:embed="rId3"/>
          <a:stretch>
            <a:fillRect/>
          </a:stretch>
        </p:blipFill>
        <p:spPr>
          <a:xfrm>
            <a:off x="5810250" y="2565400"/>
            <a:ext cx="2836863" cy="41211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2"/>
          <a:stretch>
            <a:fillRect/>
          </a:stretch>
        </p:blipFill>
        <p:spPr>
          <a:xfrm>
            <a:off x="107315" y="1484630"/>
            <a:ext cx="4174490" cy="5199380"/>
          </a:xfrm>
          <a:prstGeom prst="rect">
            <a:avLst/>
          </a:prstGeom>
          <a:noFill/>
          <a:ln w="9525">
            <a:noFill/>
          </a:ln>
        </p:spPr>
      </p:pic>
      <p:pic>
        <p:nvPicPr>
          <p:cNvPr id="107" name="图片 106"/>
          <p:cNvPicPr/>
          <p:nvPr/>
        </p:nvPicPr>
        <p:blipFill>
          <a:blip r:embed="rId3"/>
          <a:stretch>
            <a:fillRect/>
          </a:stretch>
        </p:blipFill>
        <p:spPr>
          <a:xfrm>
            <a:off x="4643755" y="1628775"/>
            <a:ext cx="3472815" cy="4600575"/>
          </a:xfrm>
          <a:prstGeom prst="rect">
            <a:avLst/>
          </a:prstGeom>
          <a:noFill/>
          <a:ln w="9525">
            <a:noFill/>
          </a:ln>
        </p:spPr>
      </p:pic>
      <p:sp>
        <p:nvSpPr>
          <p:cNvPr id="2" name="文本框 1"/>
          <p:cNvSpPr txBox="1"/>
          <p:nvPr/>
        </p:nvSpPr>
        <p:spPr>
          <a:xfrm>
            <a:off x="1019175" y="664210"/>
            <a:ext cx="3049270" cy="460375"/>
          </a:xfrm>
          <a:prstGeom prst="rect">
            <a:avLst/>
          </a:prstGeom>
          <a:noFill/>
        </p:spPr>
        <p:txBody>
          <a:bodyPr wrap="square" rtlCol="0">
            <a:spAutoFit/>
          </a:bodyPr>
          <a:lstStyle/>
          <a:p>
            <a:r>
              <a:rPr lang="zh-CN" altLang="en-US" sz="2400">
                <a:solidFill>
                  <a:srgbClr val="0000CC"/>
                </a:solidFill>
                <a:latin typeface="黑体" panose="02010609060101010101" pitchFamily="49" charset="-122"/>
                <a:ea typeface="黑体" panose="02010609060101010101" pitchFamily="49" charset="-122"/>
              </a:rPr>
              <a:t>倒置相差显微镜</a:t>
            </a:r>
          </a:p>
        </p:txBody>
      </p:sp>
      <p:sp>
        <p:nvSpPr>
          <p:cNvPr id="3" name="文本框 2"/>
          <p:cNvSpPr txBox="1"/>
          <p:nvPr/>
        </p:nvSpPr>
        <p:spPr>
          <a:xfrm>
            <a:off x="5292090" y="664210"/>
            <a:ext cx="2383790" cy="460375"/>
          </a:xfrm>
          <a:prstGeom prst="rect">
            <a:avLst/>
          </a:prstGeom>
          <a:noFill/>
        </p:spPr>
        <p:txBody>
          <a:bodyPr wrap="square" rtlCol="0" anchor="t">
            <a:spAutoFit/>
          </a:bodyPr>
          <a:lstStyle/>
          <a:p>
            <a:pPr algn="l">
              <a:buClrTx/>
              <a:buSzTx/>
              <a:buFontTx/>
            </a:pPr>
            <a:r>
              <a:rPr lang="zh-CN" altLang="en-US" sz="2400">
                <a:solidFill>
                  <a:srgbClr val="0000CC"/>
                </a:solidFill>
                <a:latin typeface="黑体" panose="02010609060101010101" pitchFamily="49" charset="-122"/>
                <a:ea typeface="黑体" panose="02010609060101010101" pitchFamily="49" charset="-122"/>
                <a:sym typeface="+mn-ea"/>
              </a:rPr>
              <a:t>正置显微镜</a:t>
            </a:r>
          </a:p>
        </p:txBody>
      </p:sp>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3215" y="620713"/>
            <a:ext cx="5080000" cy="521970"/>
          </a:xfrm>
          <a:prstGeom prst="rect">
            <a:avLst/>
          </a:prstGeom>
        </p:spPr>
        <p:txBody>
          <a:bodyPr>
            <a:spAutoFit/>
          </a:bodyPr>
          <a:lstStyle/>
          <a:p>
            <a:pPr marL="0" indent="0"/>
            <a:r>
              <a:rPr lang="zh-CN" altLang="en-US" sz="2800" b="1" i="0" dirty="0">
                <a:solidFill>
                  <a:srgbClr val="3333FF"/>
                </a:solidFill>
                <a:latin typeface="黑体" panose="02010609060101010101" pitchFamily="49" charset="-122"/>
                <a:ea typeface="黑体" panose="02010609060101010101" pitchFamily="49" charset="-122"/>
              </a:rPr>
              <a:t>细胞</a:t>
            </a:r>
            <a:r>
              <a:rPr lang="en-US" altLang="zh-CN" sz="2800" b="1" i="0" dirty="0">
                <a:solidFill>
                  <a:srgbClr val="3333FF"/>
                </a:solidFill>
                <a:latin typeface="黑体" panose="02010609060101010101" pitchFamily="49" charset="-122"/>
                <a:ea typeface="黑体" panose="02010609060101010101" pitchFamily="49" charset="-122"/>
              </a:rPr>
              <a:t>---</a:t>
            </a:r>
            <a:r>
              <a:rPr lang="zh-CN" altLang="en-US" sz="2800" b="1" i="0" dirty="0">
                <a:solidFill>
                  <a:srgbClr val="3333FF"/>
                </a:solidFill>
                <a:latin typeface="黑体" panose="02010609060101010101" pitchFamily="49" charset="-122"/>
                <a:ea typeface="黑体" panose="02010609060101010101" pitchFamily="49" charset="-122"/>
              </a:rPr>
              <a:t>生命的奥秘之源</a:t>
            </a:r>
          </a:p>
        </p:txBody>
      </p:sp>
    </p:spTree>
    <p:extLst>
      <p:ext uri="{BB962C8B-B14F-4D97-AF65-F5344CB8AC3E}">
        <p14:creationId xmlns:p14="http://schemas.microsoft.com/office/powerpoint/2010/main" val="79578477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927100" y="539750"/>
            <a:ext cx="6256338" cy="711200"/>
          </a:xfrm>
          <a:prstGeom prst="rect">
            <a:avLst/>
          </a:prstGeom>
          <a:noFill/>
          <a:ln w="9525">
            <a:noFill/>
          </a:ln>
        </p:spPr>
        <p:txBody>
          <a:bodyPr lIns="0" tIns="0" bIns="0"/>
          <a:lstStyle/>
          <a:p>
            <a:pPr eaLnBrk="1" fontAlgn="t" hangingPunct="1"/>
            <a:r>
              <a:rPr lang="zh-CN" altLang="en-US" sz="2700" b="1" dirty="0">
                <a:solidFill>
                  <a:srgbClr val="0000FF"/>
                </a:solidFill>
                <a:latin typeface="黑体" panose="02010609060101010101" pitchFamily="49" charset="-122"/>
                <a:ea typeface="黑体" panose="02010609060101010101" pitchFamily="49" charset="-122"/>
              </a:rPr>
              <a:t>（三）暗视野显微镜</a:t>
            </a:r>
            <a:endParaRPr lang="es-HN" altLang="zh-CN" sz="2700" b="1" dirty="0">
              <a:solidFill>
                <a:srgbClr val="0000FF"/>
              </a:solidFill>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sp>
        <p:nvSpPr>
          <p:cNvPr id="8195" name="矩形 2"/>
          <p:cNvSpPr/>
          <p:nvPr/>
        </p:nvSpPr>
        <p:spPr>
          <a:xfrm>
            <a:off x="161925" y="1133475"/>
            <a:ext cx="4275138" cy="4819650"/>
          </a:xfrm>
          <a:prstGeom prst="rect">
            <a:avLst/>
          </a:prstGeom>
          <a:noFill/>
          <a:ln w="9525">
            <a:noFill/>
          </a:ln>
        </p:spPr>
        <p:txBody>
          <a:bodyPr>
            <a:spAutoFit/>
          </a:bodyPr>
          <a:lstStyle/>
          <a:p>
            <a:pPr marL="342900" indent="-342900" defTabSz="457200">
              <a:lnSpc>
                <a:spcPts val="3600"/>
              </a:lnSpc>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聚光器的通光孔中央有一个</a:t>
            </a:r>
            <a:r>
              <a:rPr lang="zh-CN" altLang="en-US" sz="2400" dirty="0">
                <a:solidFill>
                  <a:srgbClr val="C00000"/>
                </a:solidFill>
                <a:latin typeface="黑体" panose="02010609060101010101" pitchFamily="49" charset="-122"/>
                <a:ea typeface="黑体" panose="02010609060101010101" pitchFamily="49" charset="-122"/>
              </a:rPr>
              <a:t>遮光板</a:t>
            </a:r>
            <a:r>
              <a:rPr lang="zh-CN" altLang="en-US" sz="2400" dirty="0">
                <a:latin typeface="黑体" panose="02010609060101010101" pitchFamily="49" charset="-122"/>
                <a:ea typeface="黑体" panose="02010609060101010101" pitchFamily="49" charset="-122"/>
              </a:rPr>
              <a:t>。可用于无色透明标本（如活细胞）的观察。</a:t>
            </a:r>
            <a:endParaRPr lang="en-US" altLang="zh-CN" sz="2400" dirty="0">
              <a:latin typeface="黑体" panose="02010609060101010101" pitchFamily="49" charset="-122"/>
              <a:ea typeface="黑体" panose="02010609060101010101" pitchFamily="49" charset="-122"/>
            </a:endParaRPr>
          </a:p>
          <a:p>
            <a:pPr marL="342900" indent="-342900" defTabSz="457200">
              <a:lnSpc>
                <a:spcPts val="3600"/>
              </a:lnSpc>
              <a:buFont typeface="Wingdings" panose="05000000000000000000" pitchFamily="2" charset="2"/>
              <a:buChar char="l"/>
            </a:pPr>
            <a:r>
              <a:rPr lang="zh-CN" altLang="en-US" sz="2400" dirty="0">
                <a:solidFill>
                  <a:srgbClr val="C00000"/>
                </a:solidFill>
                <a:latin typeface="黑体" panose="02010609060101010101" pitchFamily="49" charset="-122"/>
                <a:ea typeface="黑体" panose="02010609060101010101" pitchFamily="49" charset="-122"/>
              </a:rPr>
              <a:t>特点：</a:t>
            </a:r>
            <a:r>
              <a:rPr lang="zh-CN" altLang="en-US" sz="2400" dirty="0">
                <a:latin typeface="黑体" panose="02010609060101010101" pitchFamily="49" charset="-122"/>
                <a:ea typeface="黑体" panose="02010609060101010101" pitchFamily="49" charset="-122"/>
              </a:rPr>
              <a:t>在暗视野显微镜下。其</a:t>
            </a:r>
            <a:r>
              <a:rPr lang="zh-CN" altLang="en-US" sz="2400" dirty="0">
                <a:solidFill>
                  <a:srgbClr val="0000FF"/>
                </a:solidFill>
                <a:latin typeface="黑体" panose="02010609060101010101" pitchFamily="49" charset="-122"/>
                <a:ea typeface="黑体" panose="02010609060101010101" pitchFamily="49" charset="-122"/>
              </a:rPr>
              <a:t>视野是暗的，但被观察物体的边缘是亮的</a:t>
            </a:r>
            <a:r>
              <a:rPr lang="zh-CN" altLang="en-US" sz="2400" dirty="0">
                <a:latin typeface="黑体" panose="02010609060101010101" pitchFamily="49" charset="-122"/>
                <a:ea typeface="黑体" panose="02010609060101010101" pitchFamily="49" charset="-122"/>
              </a:rPr>
              <a:t>。由此可衬托出所观察物体的形态及其变化。</a:t>
            </a:r>
            <a:endParaRPr lang="en-US" altLang="zh-CN" sz="2400" dirty="0">
              <a:latin typeface="黑体" panose="02010609060101010101" pitchFamily="49" charset="-122"/>
              <a:ea typeface="黑体" panose="02010609060101010101" pitchFamily="49" charset="-122"/>
            </a:endParaRPr>
          </a:p>
          <a:p>
            <a:pPr marL="342900" indent="-342900" defTabSz="457200">
              <a:lnSpc>
                <a:spcPts val="3600"/>
              </a:lnSpc>
              <a:spcBef>
                <a:spcPct val="30000"/>
              </a:spcBef>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分辨率为普通显微镜的</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倍。</a:t>
            </a:r>
            <a:endParaRPr lang="en-US" altLang="zh-CN" sz="2400" dirty="0">
              <a:latin typeface="黑体" panose="02010609060101010101" pitchFamily="49" charset="-122"/>
              <a:ea typeface="黑体" panose="02010609060101010101" pitchFamily="49" charset="-122"/>
            </a:endParaRPr>
          </a:p>
        </p:txBody>
      </p:sp>
      <p:pic>
        <p:nvPicPr>
          <p:cNvPr id="8196" name="图片 2"/>
          <p:cNvPicPr>
            <a:picLocks noChangeAspect="1"/>
          </p:cNvPicPr>
          <p:nvPr/>
        </p:nvPicPr>
        <p:blipFill>
          <a:blip r:embed="rId2"/>
          <a:stretch>
            <a:fillRect/>
          </a:stretch>
        </p:blipFill>
        <p:spPr>
          <a:xfrm>
            <a:off x="4706938" y="1222375"/>
            <a:ext cx="4275137" cy="4643438"/>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p:cNvPicPr>
          <p:nvPr>
            <p:ph sz="half" idx="2"/>
          </p:nvPr>
        </p:nvPicPr>
        <p:blipFill>
          <a:blip r:embed="rId2"/>
          <a:srcRect/>
          <a:stretch>
            <a:fillRect/>
          </a:stretch>
        </p:blipFill>
        <p:spPr>
          <a:xfrm>
            <a:off x="5939790" y="2132330"/>
            <a:ext cx="3105785" cy="3961130"/>
          </a:xfrm>
        </p:spPr>
      </p:pic>
      <p:sp>
        <p:nvSpPr>
          <p:cNvPr id="9219" name="Rectangle 3"/>
          <p:cNvSpPr>
            <a:spLocks noGrp="1"/>
          </p:cNvSpPr>
          <p:nvPr>
            <p:ph type="title"/>
          </p:nvPr>
        </p:nvSpPr>
        <p:spPr>
          <a:xfrm>
            <a:off x="-108585" y="188595"/>
            <a:ext cx="9448800" cy="1066800"/>
          </a:xfrm>
        </p:spPr>
        <p:txBody>
          <a:bodyPr vert="horz" wrap="square" lIns="91440" tIns="45720" rIns="91440" bIns="45720" anchor="t" anchorCtr="0"/>
          <a:lstStyle/>
          <a:p>
            <a:pPr eaLnBrk="1" hangingPunct="1"/>
            <a:r>
              <a:rPr lang="zh-CN" altLang="en-US" sz="3200" dirty="0">
                <a:solidFill>
                  <a:srgbClr val="0000FF"/>
                </a:solidFill>
              </a:rPr>
              <a:t>（</a:t>
            </a:r>
            <a:r>
              <a:rPr lang="zh-CN" altLang="en-US" sz="3200" dirty="0">
                <a:solidFill>
                  <a:srgbClr val="0000FF"/>
                </a:solidFill>
                <a:latin typeface="黑体" panose="02010609060101010101" pitchFamily="49" charset="-122"/>
                <a:ea typeface="黑体" panose="02010609060101010101" pitchFamily="49" charset="-122"/>
                <a:cs typeface="黑体" panose="02010609060101010101" pitchFamily="49" charset="-122"/>
              </a:rPr>
              <a:t>四</a:t>
            </a:r>
            <a:r>
              <a:rPr lang="zh-CN" altLang="en-US"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）荧光显微镜 </a:t>
            </a:r>
            <a:r>
              <a:rPr lang="en-US" altLang="zh-CN"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Fluorescence microscope</a:t>
            </a:r>
          </a:p>
        </p:txBody>
      </p:sp>
      <p:sp>
        <p:nvSpPr>
          <p:cNvPr id="9220" name="Rectangle 4"/>
          <p:cNvSpPr>
            <a:spLocks noGrp="1"/>
          </p:cNvSpPr>
          <p:nvPr>
            <p:ph type="body" sz="half" idx="1"/>
          </p:nvPr>
        </p:nvSpPr>
        <p:spPr>
          <a:xfrm>
            <a:off x="-180340" y="1124585"/>
            <a:ext cx="7156450" cy="1981200"/>
          </a:xfrm>
        </p:spPr>
        <p:txBody>
          <a:bodyPr vert="horz" wrap="square" lIns="91440" tIns="45720" rIns="91440" bIns="45720" anchor="t" anchorCtr="0"/>
          <a:lstStyle/>
          <a:p>
            <a:pPr marL="609600" indent="-609600" algn="just" eaLnBrk="1" hangingPunct="1">
              <a:lnSpc>
                <a:spcPct val="170000"/>
              </a:lnSpc>
              <a:buClrTx/>
              <a:buSzTx/>
              <a:buFontTx/>
            </a:pPr>
            <a:r>
              <a:rPr lang="zh-CN" altLang="en-US" sz="2000" b="1" dirty="0">
                <a:solidFill>
                  <a:srgbClr val="3333FF"/>
                </a:solidFill>
                <a:latin typeface="黑体" panose="02010609060101010101" pitchFamily="49" charset="-122"/>
                <a:ea typeface="黑体" panose="02010609060101010101" pitchFamily="49" charset="-122"/>
              </a:rPr>
              <a:t>特点：</a:t>
            </a:r>
            <a:r>
              <a:rPr lang="zh-CN" altLang="en-US" sz="2000" b="1" dirty="0">
                <a:solidFill>
                  <a:srgbClr val="FF0000"/>
                </a:solidFill>
                <a:latin typeface="黑体" panose="02010609060101010101" pitchFamily="49" charset="-122"/>
                <a:ea typeface="黑体" panose="02010609060101010101" pitchFamily="49" charset="-122"/>
              </a:rPr>
              <a:t>光源为紫外线，波长较短</a:t>
            </a:r>
            <a:r>
              <a:rPr lang="zh-CN" altLang="en-US" sz="2000" b="1" dirty="0">
                <a:solidFill>
                  <a:srgbClr val="3333FF"/>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分辨力高于普通显微镜；有两个特殊的滤光片</a:t>
            </a:r>
          </a:p>
          <a:p>
            <a:pPr marL="609600" indent="-609600" algn="just" eaLnBrk="1" hangingPunct="1">
              <a:lnSpc>
                <a:spcPct val="170000"/>
              </a:lnSpc>
              <a:buClrTx/>
              <a:buSzTx/>
              <a:buFontTx/>
            </a:pP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9221" name="图片 1"/>
          <p:cNvPicPr>
            <a:picLocks noChangeAspect="1"/>
          </p:cNvPicPr>
          <p:nvPr/>
        </p:nvPicPr>
        <p:blipFill>
          <a:blip r:embed="rId3"/>
          <a:stretch>
            <a:fillRect/>
          </a:stretch>
        </p:blipFill>
        <p:spPr>
          <a:xfrm>
            <a:off x="-36830" y="2996565"/>
            <a:ext cx="6024563" cy="3255963"/>
          </a:xfrm>
          <a:prstGeom prst="rect">
            <a:avLst/>
          </a:prstGeom>
          <a:noFill/>
          <a:ln w="9525">
            <a:noFill/>
          </a:ln>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927100" y="539750"/>
            <a:ext cx="6256338" cy="711200"/>
          </a:xfrm>
          <a:prstGeom prst="rect">
            <a:avLst/>
          </a:prstGeom>
          <a:noFill/>
          <a:ln w="9525">
            <a:noFill/>
          </a:ln>
        </p:spPr>
        <p:txBody>
          <a:bodyPr lIns="0" tIns="0" bIns="0"/>
          <a:lstStyle/>
          <a:p>
            <a:pPr eaLnBrk="1" fontAlgn="t" hangingPunct="1"/>
            <a:r>
              <a:rPr lang="zh-CN" altLang="en-US" sz="2700" b="1" dirty="0">
                <a:solidFill>
                  <a:srgbClr val="0000FF"/>
                </a:solidFill>
                <a:latin typeface="黑体" panose="02010609060101010101" pitchFamily="49" charset="-122"/>
                <a:ea typeface="黑体" panose="02010609060101010101" pitchFamily="49" charset="-122"/>
              </a:rPr>
              <a:t>（五）荧光显微镜</a:t>
            </a:r>
            <a:endParaRPr lang="es-HN" altLang="zh-CN" sz="2700" b="1" dirty="0">
              <a:solidFill>
                <a:srgbClr val="0000FF"/>
              </a:solidFill>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sp>
        <p:nvSpPr>
          <p:cNvPr id="10243" name="左大括号 1"/>
          <p:cNvSpPr/>
          <p:nvPr/>
        </p:nvSpPr>
        <p:spPr>
          <a:xfrm>
            <a:off x="935038" y="1458913"/>
            <a:ext cx="404812" cy="1620837"/>
          </a:xfrm>
          <a:prstGeom prst="leftBrace">
            <a:avLst>
              <a:gd name="adj1" fmla="val 8341"/>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10244" name="矩形 2"/>
          <p:cNvSpPr/>
          <p:nvPr/>
        </p:nvSpPr>
        <p:spPr>
          <a:xfrm>
            <a:off x="1295400" y="1233488"/>
            <a:ext cx="2030413"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免疫荧光技术</a:t>
            </a:r>
          </a:p>
        </p:txBody>
      </p:sp>
      <p:sp>
        <p:nvSpPr>
          <p:cNvPr id="10245" name="矩形 3"/>
          <p:cNvSpPr/>
          <p:nvPr/>
        </p:nvSpPr>
        <p:spPr>
          <a:xfrm>
            <a:off x="1295400" y="2038350"/>
            <a:ext cx="2954338" cy="461963"/>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荧光素直接标记技术</a:t>
            </a:r>
          </a:p>
        </p:txBody>
      </p:sp>
      <p:sp>
        <p:nvSpPr>
          <p:cNvPr id="10246" name="矩形 4"/>
          <p:cNvSpPr/>
          <p:nvPr/>
        </p:nvSpPr>
        <p:spPr>
          <a:xfrm>
            <a:off x="220663" y="1649413"/>
            <a:ext cx="800100" cy="1063625"/>
          </a:xfrm>
          <a:prstGeom prst="rect">
            <a:avLst/>
          </a:prstGeom>
          <a:noFill/>
          <a:ln w="9525">
            <a:noFill/>
          </a:ln>
        </p:spPr>
        <p:txBody>
          <a:bodyPr wrap="none">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样品</a:t>
            </a:r>
            <a:endParaRPr lang="en-US" altLang="zh-CN" sz="2400" dirty="0">
              <a:latin typeface="黑体" panose="02010609060101010101" pitchFamily="49" charset="-122"/>
              <a:ea typeface="黑体" panose="02010609060101010101" pitchFamily="49" charset="-122"/>
            </a:endParaRPr>
          </a:p>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制备</a:t>
            </a:r>
          </a:p>
        </p:txBody>
      </p:sp>
      <p:pic>
        <p:nvPicPr>
          <p:cNvPr id="10247" name="Picture 3"/>
          <p:cNvPicPr>
            <a:picLocks noChangeAspect="1"/>
          </p:cNvPicPr>
          <p:nvPr/>
        </p:nvPicPr>
        <p:blipFill>
          <a:blip r:embed="rId2"/>
          <a:stretch>
            <a:fillRect/>
          </a:stretch>
        </p:blipFill>
        <p:spPr>
          <a:xfrm>
            <a:off x="633413" y="3479800"/>
            <a:ext cx="3733800" cy="2735263"/>
          </a:xfrm>
          <a:prstGeom prst="rect">
            <a:avLst/>
          </a:prstGeom>
          <a:noFill/>
          <a:ln w="9525">
            <a:noFill/>
          </a:ln>
        </p:spPr>
      </p:pic>
      <p:pic>
        <p:nvPicPr>
          <p:cNvPr id="10248" name="Picture 4"/>
          <p:cNvPicPr>
            <a:picLocks noChangeAspect="1"/>
          </p:cNvPicPr>
          <p:nvPr/>
        </p:nvPicPr>
        <p:blipFill>
          <a:blip r:embed="rId3"/>
          <a:stretch>
            <a:fillRect/>
          </a:stretch>
        </p:blipFill>
        <p:spPr>
          <a:xfrm>
            <a:off x="5311775" y="3079750"/>
            <a:ext cx="3743325" cy="3240088"/>
          </a:xfrm>
          <a:prstGeom prst="rect">
            <a:avLst/>
          </a:prstGeom>
          <a:noFill/>
          <a:ln w="9525">
            <a:noFill/>
          </a:ln>
        </p:spPr>
      </p:pic>
      <p:sp>
        <p:nvSpPr>
          <p:cNvPr id="10249" name="矩形 3"/>
          <p:cNvSpPr/>
          <p:nvPr/>
        </p:nvSpPr>
        <p:spPr>
          <a:xfrm>
            <a:off x="1371600" y="2713038"/>
            <a:ext cx="3724275"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绿色荧光蛋白（</a:t>
            </a:r>
            <a:r>
              <a:rPr lang="en-US" altLang="zh-CN" sz="2400" dirty="0">
                <a:latin typeface="黑体" panose="02010609060101010101" pitchFamily="49" charset="-122"/>
                <a:ea typeface="黑体" panose="02010609060101010101" pitchFamily="49" charset="-122"/>
              </a:rPr>
              <a:t>GFP</a:t>
            </a:r>
            <a:r>
              <a:rPr lang="zh-CN" altLang="en-US" sz="2400" dirty="0">
                <a:latin typeface="黑体" panose="02010609060101010101" pitchFamily="49" charset="-122"/>
                <a:ea typeface="黑体" panose="02010609060101010101" pitchFamily="49" charset="-122"/>
              </a:rPr>
              <a:t>）标记</a:t>
            </a:r>
          </a:p>
        </p:txBody>
      </p:sp>
      <p:sp>
        <p:nvSpPr>
          <p:cNvPr id="10250" name="文本框 2"/>
          <p:cNvSpPr txBox="1"/>
          <p:nvPr/>
        </p:nvSpPr>
        <p:spPr>
          <a:xfrm>
            <a:off x="5651500" y="2214563"/>
            <a:ext cx="2611438" cy="646112"/>
          </a:xfrm>
          <a:prstGeom prst="rect">
            <a:avLst/>
          </a:prstGeom>
          <a:noFill/>
          <a:ln w="9525">
            <a:noFill/>
          </a:ln>
        </p:spPr>
        <p:txBody>
          <a:bodyPr>
            <a:spAutoFit/>
          </a:bodyPr>
          <a:lstStyle/>
          <a:p>
            <a:r>
              <a:rPr lang="en-US" altLang="zh-CN" dirty="0">
                <a:solidFill>
                  <a:srgbClr val="FF0000"/>
                </a:solidFill>
                <a:latin typeface="Arial" panose="020B0604020202020204" pitchFamily="34" charset="0"/>
                <a:ea typeface="Heiti SC Light" charset="-122"/>
              </a:rPr>
              <a:t>1.</a:t>
            </a:r>
            <a:r>
              <a:rPr lang="zh-CN" altLang="en-US" dirty="0">
                <a:solidFill>
                  <a:srgbClr val="FF0000"/>
                </a:solidFill>
                <a:latin typeface="黑体" panose="02010609060101010101" pitchFamily="49" charset="-122"/>
                <a:ea typeface="黑体" panose="02010609060101010101" pitchFamily="49" charset="-122"/>
              </a:rPr>
              <a:t>荧光素直接标记</a:t>
            </a:r>
          </a:p>
          <a:p>
            <a:endParaRPr lang="zh-CN" altLang="en-US" dirty="0">
              <a:latin typeface="Arial" panose="020B0604020202020204" pitchFamily="34" charset="0"/>
              <a:ea typeface="Heiti SC Light"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3"/>
          <p:cNvPicPr>
            <a:picLocks noChangeAspect="1"/>
          </p:cNvPicPr>
          <p:nvPr/>
        </p:nvPicPr>
        <p:blipFill>
          <a:blip r:embed="rId2"/>
          <a:stretch>
            <a:fillRect/>
          </a:stretch>
        </p:blipFill>
        <p:spPr>
          <a:xfrm>
            <a:off x="971550" y="1223963"/>
            <a:ext cx="4972050" cy="2000250"/>
          </a:xfrm>
          <a:prstGeom prst="rect">
            <a:avLst/>
          </a:prstGeom>
          <a:noFill/>
          <a:ln w="9525">
            <a:noFill/>
          </a:ln>
        </p:spPr>
      </p:pic>
      <p:sp>
        <p:nvSpPr>
          <p:cNvPr id="11267" name="文本框 4"/>
          <p:cNvSpPr txBox="1"/>
          <p:nvPr/>
        </p:nvSpPr>
        <p:spPr>
          <a:xfrm>
            <a:off x="657225" y="233363"/>
            <a:ext cx="6767513" cy="831850"/>
          </a:xfrm>
          <a:prstGeom prst="rect">
            <a:avLst/>
          </a:prstGeom>
          <a:noFill/>
          <a:ln w="9525">
            <a:noFill/>
          </a:ln>
        </p:spPr>
        <p:txBody>
          <a:bodyPr>
            <a:spAutoFit/>
          </a:bodyPr>
          <a:lstStyle/>
          <a:p>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b="1" dirty="0">
                <a:solidFill>
                  <a:srgbClr val="FF0000"/>
                </a:solidFill>
                <a:latin typeface="黑体" panose="02010609060101010101" pitchFamily="49" charset="-122"/>
                <a:ea typeface="黑体" panose="02010609060101010101" pitchFamily="49" charset="-122"/>
              </a:rPr>
              <a:t>免疫荧光染色</a:t>
            </a:r>
            <a:r>
              <a:rPr lang="zh-CN" altLang="en-US" sz="2400" b="1" dirty="0">
                <a:solidFill>
                  <a:srgbClr val="0000CC"/>
                </a:solidFill>
                <a:latin typeface="黑体" panose="02010609060101010101" pitchFamily="49" charset="-122"/>
                <a:ea typeface="黑体" panose="02010609060101010101" pitchFamily="49" charset="-122"/>
              </a:rPr>
              <a:t>：</a:t>
            </a:r>
            <a:endParaRPr lang="en-US" altLang="zh-CN" sz="2400" b="1" dirty="0">
              <a:solidFill>
                <a:srgbClr val="0000CC"/>
              </a:solidFill>
              <a:latin typeface="黑体" panose="02010609060101010101" pitchFamily="49" charset="-122"/>
              <a:ea typeface="黑体" panose="02010609060101010101" pitchFamily="49" charset="-122"/>
            </a:endParaRPr>
          </a:p>
          <a:p>
            <a:r>
              <a:rPr lang="zh-CN" altLang="en-US" sz="2400" b="1" dirty="0">
                <a:solidFill>
                  <a:srgbClr val="0000CC"/>
                </a:solidFill>
                <a:latin typeface="黑体" panose="02010609060101010101" pitchFamily="49" charset="-122"/>
                <a:ea typeface="黑体" panose="02010609060101010101" pitchFamily="49" charset="-122"/>
              </a:rPr>
              <a:t>抗原抗体特异反应</a:t>
            </a:r>
            <a:r>
              <a:rPr lang="en-US" altLang="zh-CN" sz="2400" b="1" dirty="0">
                <a:solidFill>
                  <a:srgbClr val="0000CC"/>
                </a:solidFill>
                <a:latin typeface="黑体" panose="02010609060101010101" pitchFamily="49" charset="-122"/>
                <a:ea typeface="黑体" panose="02010609060101010101" pitchFamily="49" charset="-122"/>
              </a:rPr>
              <a:t>+</a:t>
            </a:r>
            <a:r>
              <a:rPr lang="zh-CN" altLang="en-US" sz="2400" b="1" dirty="0">
                <a:solidFill>
                  <a:srgbClr val="0000CC"/>
                </a:solidFill>
                <a:latin typeface="黑体" panose="02010609060101010101" pitchFamily="49" charset="-122"/>
                <a:ea typeface="黑体" panose="02010609060101010101" pitchFamily="49" charset="-122"/>
              </a:rPr>
              <a:t>荧光素标记</a:t>
            </a:r>
          </a:p>
        </p:txBody>
      </p:sp>
      <p:pic>
        <p:nvPicPr>
          <p:cNvPr id="11268" name="Picture 4" descr="66"/>
          <p:cNvPicPr>
            <a:picLocks noChangeAspect="1"/>
          </p:cNvPicPr>
          <p:nvPr/>
        </p:nvPicPr>
        <p:blipFill>
          <a:blip r:embed="rId3"/>
          <a:stretch>
            <a:fillRect/>
          </a:stretch>
        </p:blipFill>
        <p:spPr>
          <a:xfrm>
            <a:off x="657225" y="3992563"/>
            <a:ext cx="5808663" cy="2271712"/>
          </a:xfrm>
          <a:prstGeom prst="rect">
            <a:avLst/>
          </a:prstGeom>
          <a:noFill/>
          <a:ln w="9525">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p:cNvPicPr>
          <p:nvPr/>
        </p:nvPicPr>
        <p:blipFill>
          <a:blip r:embed="rId2"/>
          <a:stretch>
            <a:fillRect/>
          </a:stretch>
        </p:blipFill>
        <p:spPr>
          <a:xfrm>
            <a:off x="1781175" y="144463"/>
            <a:ext cx="4953000" cy="6381750"/>
          </a:xfrm>
          <a:prstGeom prst="rect">
            <a:avLst/>
          </a:prstGeom>
          <a:noFill/>
          <a:ln w="9525">
            <a:noFill/>
          </a:ln>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4"/>
          <p:cNvSpPr/>
          <p:nvPr/>
        </p:nvSpPr>
        <p:spPr>
          <a:xfrm>
            <a:off x="341313" y="279400"/>
            <a:ext cx="8453437" cy="1587500"/>
          </a:xfrm>
          <a:prstGeom prst="rect">
            <a:avLst/>
          </a:prstGeom>
          <a:noFill/>
          <a:ln w="9525">
            <a:noFill/>
          </a:ln>
        </p:spPr>
        <p:txBody>
          <a:bodyPr>
            <a:spAutoFit/>
          </a:bodyPr>
          <a:lstStyle/>
          <a:p>
            <a:pPr defTabSz="457200">
              <a:lnSpc>
                <a:spcPts val="3600"/>
              </a:lnSpc>
              <a:spcBef>
                <a:spcPct val="30000"/>
              </a:spcBef>
            </a:pPr>
            <a:r>
              <a:rPr lang="zh-CN" altLang="en-US" sz="2400" dirty="0">
                <a:solidFill>
                  <a:srgbClr val="0000CC"/>
                </a:solidFill>
                <a:latin typeface="黑体" panose="02010609060101010101" pitchFamily="49" charset="-122"/>
                <a:ea typeface="黑体" panose="02010609060101010101" pitchFamily="49" charset="-122"/>
              </a:rPr>
              <a:t>应用：</a:t>
            </a:r>
            <a:endParaRPr lang="en-US" altLang="zh-CN" sz="2400" dirty="0">
              <a:solidFill>
                <a:srgbClr val="0000CC"/>
              </a:solidFill>
              <a:latin typeface="黑体" panose="02010609060101010101" pitchFamily="49" charset="-122"/>
              <a:ea typeface="黑体" panose="02010609060101010101" pitchFamily="49" charset="-122"/>
            </a:endParaRPr>
          </a:p>
          <a:p>
            <a:pPr defTabSz="457200">
              <a:lnSpc>
                <a:spcPts val="3600"/>
              </a:lnSpc>
              <a:spcBef>
                <a:spcPct val="30000"/>
              </a:spcBef>
            </a:pPr>
            <a:r>
              <a:rPr lang="zh-CN" altLang="en-US" sz="2400" dirty="0">
                <a:solidFill>
                  <a:srgbClr val="0000CC"/>
                </a:solidFill>
                <a:latin typeface="黑体" panose="02010609060101010101" pitchFamily="49" charset="-122"/>
                <a:ea typeface="黑体" panose="02010609060101010101" pitchFamily="49" charset="-122"/>
              </a:rPr>
              <a:t>    对细胞内特异的蛋白质、核酸、糖类、脂类以及某些离子等组分进行定性定位研究。</a:t>
            </a:r>
          </a:p>
        </p:txBody>
      </p:sp>
      <p:pic>
        <p:nvPicPr>
          <p:cNvPr id="13316" name="Picture 4" descr="H:\data and report-arch\mmp-2 cleavable peptide lipid\3 cell and nude mice\2007-5-22-1\T-F1.jpg"/>
          <p:cNvPicPr>
            <a:picLocks noChangeAspect="1"/>
          </p:cNvPicPr>
          <p:nvPr/>
        </p:nvPicPr>
        <p:blipFill>
          <a:blip r:embed="rId2"/>
          <a:stretch>
            <a:fillRect/>
          </a:stretch>
        </p:blipFill>
        <p:spPr>
          <a:xfrm>
            <a:off x="179705" y="2204720"/>
            <a:ext cx="4526280" cy="3950335"/>
          </a:xfrm>
          <a:prstGeom prst="rect">
            <a:avLst/>
          </a:prstGeom>
          <a:noFill/>
          <a:ln w="9525">
            <a:noFill/>
          </a:ln>
        </p:spPr>
      </p:pic>
      <p:pic>
        <p:nvPicPr>
          <p:cNvPr id="100" name="图片 99"/>
          <p:cNvPicPr/>
          <p:nvPr/>
        </p:nvPicPr>
        <p:blipFill>
          <a:blip r:embed="rId3"/>
          <a:stretch>
            <a:fillRect/>
          </a:stretch>
        </p:blipFill>
        <p:spPr>
          <a:xfrm>
            <a:off x="4846955" y="2204720"/>
            <a:ext cx="4184650" cy="3950335"/>
          </a:xfrm>
          <a:prstGeom prst="rect">
            <a:avLst/>
          </a:prstGeom>
          <a:noFill/>
          <a:ln w="9525">
            <a:noFill/>
          </a:ln>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p:cNvPicPr>
            <a:picLocks noChangeAspect="1"/>
          </p:cNvPicPr>
          <p:nvPr/>
        </p:nvPicPr>
        <p:blipFill>
          <a:blip r:embed="rId2"/>
          <a:stretch>
            <a:fillRect/>
          </a:stretch>
        </p:blipFill>
        <p:spPr>
          <a:xfrm>
            <a:off x="0" y="1052513"/>
            <a:ext cx="8829675" cy="4824412"/>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p:cNvPicPr>
            <a:picLocks noChangeAspect="1"/>
          </p:cNvPicPr>
          <p:nvPr/>
        </p:nvPicPr>
        <p:blipFill>
          <a:blip r:embed="rId2"/>
          <a:stretch>
            <a:fillRect/>
          </a:stretch>
        </p:blipFill>
        <p:spPr>
          <a:xfrm>
            <a:off x="5876925" y="1093788"/>
            <a:ext cx="2371725" cy="2600325"/>
          </a:xfrm>
          <a:prstGeom prst="rect">
            <a:avLst/>
          </a:prstGeom>
          <a:noFill/>
          <a:ln w="9525">
            <a:noFill/>
          </a:ln>
        </p:spPr>
      </p:pic>
      <p:sp>
        <p:nvSpPr>
          <p:cNvPr id="15363" name="矩形 2"/>
          <p:cNvSpPr/>
          <p:nvPr/>
        </p:nvSpPr>
        <p:spPr>
          <a:xfrm>
            <a:off x="179705" y="3788728"/>
            <a:ext cx="8145463" cy="2553335"/>
          </a:xfrm>
          <a:prstGeom prst="rect">
            <a:avLst/>
          </a:prstGeom>
          <a:noFill/>
          <a:ln w="9525">
            <a:noFill/>
          </a:ln>
        </p:spPr>
        <p:txBody>
          <a:bodyPr>
            <a:spAutoFit/>
          </a:bodyPr>
          <a:lstStyle/>
          <a:p>
            <a:pPr marL="285750" indent="-285750">
              <a:buFont typeface="Wingdings" panose="05000000000000000000" pitchFamily="2" charset="2"/>
              <a:buChar char="u"/>
            </a:pPr>
            <a:r>
              <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1962</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年</a:t>
            </a:r>
            <a:r>
              <a:rPr lang="zh-CN" altLang="en-US" sz="1600" b="1" dirty="0">
                <a:latin typeface="黑体" panose="02010609060101010101" pitchFamily="49" charset="-122"/>
                <a:ea typeface="黑体" panose="02010609060101010101" pitchFamily="49" charset="-122"/>
                <a:cs typeface="黑体" panose="02010609060101010101" pitchFamily="49" charset="-122"/>
              </a:rPr>
              <a:t>美国</a:t>
            </a:r>
            <a:r>
              <a:rPr lang="en-US" altLang="zh-CN" sz="1600" b="1" dirty="0">
                <a:latin typeface="黑体" panose="02010609060101010101" pitchFamily="49" charset="-122"/>
                <a:ea typeface="黑体" panose="02010609060101010101" pitchFamily="49" charset="-122"/>
                <a:cs typeface="黑体" panose="02010609060101010101" pitchFamily="49" charset="-122"/>
              </a:rPr>
              <a:t>Woods Hole</a:t>
            </a:r>
            <a:r>
              <a:rPr lang="zh-CN" altLang="en-US" sz="1600" b="1" dirty="0">
                <a:latin typeface="黑体" panose="02010609060101010101" pitchFamily="49" charset="-122"/>
                <a:ea typeface="黑体" panose="02010609060101010101" pitchFamily="49" charset="-122"/>
                <a:cs typeface="黑体" panose="02010609060101010101" pitchFamily="49" charset="-122"/>
              </a:rPr>
              <a:t>海洋生物学实验室的</a:t>
            </a:r>
            <a:r>
              <a:rPr lang="en-US" altLang="zh-CN"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Osamu Shimomura</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（下村修）</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首先在</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水母</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体内发现了绿色荧光蛋白（</a:t>
            </a:r>
            <a:r>
              <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GFP</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a:t>
            </a: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马丁</a:t>
            </a:r>
            <a:r>
              <a:rPr lang="en-US" altLang="zh-CN"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沙尔菲</a:t>
            </a:r>
            <a:r>
              <a:rPr lang="zh-CN" altLang="en-US" sz="1600" b="1" dirty="0">
                <a:latin typeface="黑体" panose="02010609060101010101" pitchFamily="49" charset="-122"/>
                <a:ea typeface="黑体" panose="02010609060101010101" pitchFamily="49" charset="-122"/>
                <a:cs typeface="黑体" panose="02010609060101010101" pitchFamily="49" charset="-122"/>
              </a:rPr>
              <a:t>成功地通过</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基因重组</a:t>
            </a:r>
            <a:r>
              <a:rPr lang="zh-CN" altLang="en-US" sz="1600" b="1" dirty="0">
                <a:latin typeface="黑体" panose="02010609060101010101" pitchFamily="49" charset="-122"/>
                <a:ea typeface="黑体" panose="02010609060101010101" pitchFamily="49" charset="-122"/>
                <a:cs typeface="黑体" panose="02010609060101010101" pitchFamily="49" charset="-122"/>
              </a:rPr>
              <a:t>的方法使得除水母以外的其他生物</a:t>
            </a:r>
            <a:r>
              <a:rPr lang="en-US" altLang="zh-CN" sz="1600" b="1"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latin typeface="黑体" panose="02010609060101010101" pitchFamily="49" charset="-122"/>
                <a:ea typeface="黑体" panose="02010609060101010101" pitchFamily="49" charset="-122"/>
                <a:cs typeface="黑体" panose="02010609060101010101" pitchFamily="49" charset="-122"/>
              </a:rPr>
              <a:t>如大肠杆菌等</a:t>
            </a:r>
            <a:r>
              <a:rPr lang="en-US" altLang="zh-CN" sz="1600" b="1"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latin typeface="黑体" panose="02010609060101010101" pitchFamily="49" charset="-122"/>
                <a:ea typeface="黑体" panose="02010609060101010101" pitchFamily="49" charset="-122"/>
                <a:cs typeface="黑体" panose="02010609060101010101" pitchFamily="49" charset="-122"/>
              </a:rPr>
              <a:t>也能</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产生绿色荧光蛋白</a:t>
            </a: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美籍华人钱永健</a:t>
            </a:r>
            <a:r>
              <a:rPr lang="zh-CN" altLang="en-US" sz="1600" b="1" dirty="0">
                <a:latin typeface="黑体" panose="02010609060101010101" pitchFamily="49" charset="-122"/>
                <a:ea typeface="黑体" panose="02010609060101010101" pitchFamily="49" charset="-122"/>
                <a:cs typeface="黑体" panose="02010609060101010101" pitchFamily="49" charset="-122"/>
              </a:rPr>
              <a:t>系统的对荧光蛋白进行化学改造，不但大大增强了它的发光效率，还发展出了</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红色、蓝色、黄色荧光蛋白</a:t>
            </a: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三人共获得了</a:t>
            </a:r>
            <a:r>
              <a:rPr lang="en-US" altLang="zh-CN" sz="1600" b="1" dirty="0">
                <a:solidFill>
                  <a:srgbClr val="C00000"/>
                </a:solidFill>
                <a:latin typeface="黑体" panose="02010609060101010101" pitchFamily="49" charset="-122"/>
                <a:ea typeface="黑体" panose="02010609060101010101" pitchFamily="49" charset="-122"/>
                <a:cs typeface="黑体" panose="02010609060101010101" pitchFamily="49" charset="-122"/>
              </a:rPr>
              <a:t>2008</a:t>
            </a:r>
            <a:r>
              <a:rPr lang="zh-CN" altLang="en-US" sz="1600" b="1" dirty="0">
                <a:solidFill>
                  <a:srgbClr val="C00000"/>
                </a:solidFill>
                <a:latin typeface="黑体" panose="02010609060101010101" pitchFamily="49" charset="-122"/>
                <a:ea typeface="黑体" panose="02010609060101010101" pitchFamily="49" charset="-122"/>
                <a:cs typeface="黑体" panose="02010609060101010101" pitchFamily="49" charset="-122"/>
              </a:rPr>
              <a:t>年度的诺贝尔化学奖</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a:t>
            </a:r>
            <a:endParaRPr lang="zh-CN" altLang="en-US" sz="1600" b="1" dirty="0">
              <a:latin typeface="黑体" panose="02010609060101010101" pitchFamily="49" charset="-122"/>
              <a:ea typeface="黑体" panose="02010609060101010101" pitchFamily="49" charset="-122"/>
              <a:cs typeface="黑体" panose="02010609060101010101" pitchFamily="49" charset="-122"/>
            </a:endParaRPr>
          </a:p>
        </p:txBody>
      </p:sp>
      <p:pic>
        <p:nvPicPr>
          <p:cNvPr id="15364" name="图片 3"/>
          <p:cNvPicPr>
            <a:picLocks noChangeAspect="1"/>
          </p:cNvPicPr>
          <p:nvPr/>
        </p:nvPicPr>
        <p:blipFill>
          <a:blip r:embed="rId3"/>
          <a:stretch>
            <a:fillRect/>
          </a:stretch>
        </p:blipFill>
        <p:spPr>
          <a:xfrm>
            <a:off x="179388" y="998538"/>
            <a:ext cx="5486400" cy="2790825"/>
          </a:xfrm>
          <a:prstGeom prst="rect">
            <a:avLst/>
          </a:prstGeom>
          <a:noFill/>
          <a:ln w="9525">
            <a:noFill/>
          </a:ln>
        </p:spPr>
      </p:pic>
      <p:pic>
        <p:nvPicPr>
          <p:cNvPr id="15365" name="图片 4"/>
          <p:cNvPicPr>
            <a:picLocks noChangeAspect="1"/>
          </p:cNvPicPr>
          <p:nvPr/>
        </p:nvPicPr>
        <p:blipFill>
          <a:blip r:embed="rId4"/>
          <a:stretch>
            <a:fillRect/>
          </a:stretch>
        </p:blipFill>
        <p:spPr>
          <a:xfrm>
            <a:off x="2922588" y="1093788"/>
            <a:ext cx="2657475" cy="2600325"/>
          </a:xfrm>
          <a:prstGeom prst="rect">
            <a:avLst/>
          </a:prstGeom>
          <a:noFill/>
          <a:ln w="9525">
            <a:noFill/>
          </a:ln>
        </p:spPr>
      </p:pic>
      <p:sp>
        <p:nvSpPr>
          <p:cNvPr id="15366" name="文本框 5"/>
          <p:cNvSpPr txBox="1"/>
          <p:nvPr/>
        </p:nvSpPr>
        <p:spPr>
          <a:xfrm>
            <a:off x="395288" y="188913"/>
            <a:ext cx="7853362" cy="830262"/>
          </a:xfrm>
          <a:prstGeom prst="rect">
            <a:avLst/>
          </a:prstGeom>
          <a:noFill/>
          <a:ln w="9525">
            <a:noFill/>
          </a:ln>
        </p:spPr>
        <p:txBody>
          <a:bodyPr>
            <a:spAutoFit/>
          </a:bodyPr>
          <a:lstStyle/>
          <a:p>
            <a:r>
              <a:rPr lang="zh-CN" altLang="en-US" sz="2400" dirty="0">
                <a:solidFill>
                  <a:srgbClr val="0000FF"/>
                </a:solidFill>
                <a:latin typeface="黑体" panose="02010609060101010101" pitchFamily="49" charset="-122"/>
                <a:ea typeface="黑体" panose="02010609060101010101" pitchFamily="49" charset="-122"/>
              </a:rPr>
              <a:t>绿色荧光蛋白与目的蛋白基因融合并转染细胞：显示目的蛋白的含量和分布</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179388" y="260350"/>
            <a:ext cx="8964612" cy="1358900"/>
          </a:xfrm>
        </p:spPr>
        <p:txBody>
          <a:bodyPr vert="horz" wrap="square" lIns="91440" tIns="45720" rIns="91440" bIns="45720" anchor="t" anchorCtr="0"/>
          <a:lstStyle/>
          <a:p>
            <a:pPr eaLnBrk="1" hangingPunct="1">
              <a:lnSpc>
                <a:spcPct val="130000"/>
              </a:lnSpc>
            </a:pPr>
            <a:r>
              <a:rPr lang="zh-CN" altLang="en-US" sz="3200" b="1" dirty="0">
                <a:solidFill>
                  <a:srgbClr val="0000FF"/>
                </a:solidFill>
              </a:rPr>
              <a:t>（六）激光共聚焦扫描显微境 </a:t>
            </a:r>
            <a:br>
              <a:rPr lang="zh-CN" altLang="en-US" sz="3200" b="1" dirty="0">
                <a:solidFill>
                  <a:srgbClr val="0000FF"/>
                </a:solidFill>
              </a:rPr>
            </a:br>
            <a:r>
              <a:rPr lang="en-US" altLang="zh-CN" sz="3200" b="1" dirty="0">
                <a:solidFill>
                  <a:srgbClr val="0000FF"/>
                </a:solidFill>
              </a:rPr>
              <a:t>Laser confocal scanning microscope, LCSM</a:t>
            </a:r>
          </a:p>
        </p:txBody>
      </p:sp>
      <p:sp>
        <p:nvSpPr>
          <p:cNvPr id="16387" name="Rectangle 3"/>
          <p:cNvSpPr>
            <a:spLocks noGrp="1"/>
          </p:cNvSpPr>
          <p:nvPr>
            <p:ph idx="1"/>
          </p:nvPr>
        </p:nvSpPr>
        <p:spPr>
          <a:xfrm>
            <a:off x="792163" y="1763713"/>
            <a:ext cx="7561262" cy="4103687"/>
          </a:xfrm>
        </p:spPr>
        <p:txBody>
          <a:bodyPr vert="horz" wrap="square" lIns="91440" tIns="45720" rIns="91440" bIns="45720" anchor="t" anchorCtr="0"/>
          <a:lstStyle/>
          <a:p>
            <a:pPr eaLnBrk="1" hangingPunct="1">
              <a:lnSpc>
                <a:spcPct val="170000"/>
              </a:lnSpc>
            </a:pPr>
            <a:r>
              <a:rPr lang="zh-CN" altLang="en-US" sz="2800" b="1" dirty="0">
                <a:solidFill>
                  <a:srgbClr val="3333FF"/>
                </a:solidFill>
              </a:rPr>
              <a:t>用</a:t>
            </a:r>
            <a:r>
              <a:rPr lang="zh-CN" altLang="en-US" sz="2800" b="1" dirty="0">
                <a:solidFill>
                  <a:srgbClr val="FF0000"/>
                </a:solidFill>
                <a:latin typeface="黑体" panose="02010609060101010101" pitchFamily="49" charset="-122"/>
                <a:ea typeface="黑体" panose="02010609060101010101" pitchFamily="49" charset="-122"/>
              </a:rPr>
              <a:t>激光作光源</a:t>
            </a:r>
            <a:r>
              <a:rPr lang="zh-CN" altLang="en-US" sz="2800" b="1" dirty="0">
                <a:solidFill>
                  <a:srgbClr val="3333FF"/>
                </a:solidFill>
              </a:rPr>
              <a:t>，逐点、逐行、逐面快速扫描。</a:t>
            </a:r>
          </a:p>
          <a:p>
            <a:pPr eaLnBrk="1" hangingPunct="1">
              <a:lnSpc>
                <a:spcPct val="170000"/>
              </a:lnSpc>
            </a:pPr>
            <a:r>
              <a:rPr lang="zh-CN" altLang="en-US" sz="2800" b="1" dirty="0">
                <a:solidFill>
                  <a:srgbClr val="3333FF"/>
                </a:solidFill>
              </a:rPr>
              <a:t>能</a:t>
            </a:r>
            <a:r>
              <a:rPr lang="zh-CN" altLang="en-US" sz="2800" dirty="0">
                <a:solidFill>
                  <a:srgbClr val="FF0000"/>
                </a:solidFill>
                <a:latin typeface="黑体" panose="02010609060101010101" pitchFamily="49" charset="-122"/>
                <a:ea typeface="黑体" panose="02010609060101010101" pitchFamily="49" charset="-122"/>
              </a:rPr>
              <a:t>显示细胞样品的立体结构</a:t>
            </a:r>
            <a:r>
              <a:rPr lang="zh-CN" altLang="en-US" sz="2800" b="1" dirty="0">
                <a:solidFill>
                  <a:srgbClr val="3333FF"/>
                </a:solidFill>
              </a:rPr>
              <a:t>。</a:t>
            </a:r>
          </a:p>
          <a:p>
            <a:pPr eaLnBrk="1" hangingPunct="1">
              <a:lnSpc>
                <a:spcPct val="170000"/>
              </a:lnSpc>
            </a:pPr>
            <a:r>
              <a:rPr lang="zh-CN" altLang="en-US" sz="2800" b="1" dirty="0">
                <a:solidFill>
                  <a:srgbClr val="3333FF"/>
                </a:solidFill>
              </a:rPr>
              <a:t>分辨力是普通光学显微镜的</a:t>
            </a:r>
            <a:r>
              <a:rPr lang="en-US" altLang="zh-CN" sz="2800" b="1" dirty="0">
                <a:solidFill>
                  <a:srgbClr val="3333FF"/>
                </a:solidFill>
              </a:rPr>
              <a:t>3</a:t>
            </a:r>
            <a:r>
              <a:rPr lang="zh-CN" altLang="en-US" sz="2800" b="1" dirty="0">
                <a:solidFill>
                  <a:srgbClr val="3333FF"/>
                </a:solidFill>
              </a:rPr>
              <a:t>倍。</a:t>
            </a:r>
          </a:p>
          <a:p>
            <a:pPr eaLnBrk="1" hangingPunct="1">
              <a:lnSpc>
                <a:spcPct val="170000"/>
              </a:lnSpc>
            </a:pPr>
            <a:r>
              <a:rPr lang="zh-CN" altLang="en-US" sz="2800" b="1" dirty="0">
                <a:solidFill>
                  <a:srgbClr val="3333FF"/>
                </a:solidFill>
              </a:rPr>
              <a:t>用途类似荧光显微镜，但能扫描不同层次，形成</a:t>
            </a:r>
            <a:r>
              <a:rPr lang="zh-CN" altLang="en-US" sz="2800" b="1" dirty="0">
                <a:solidFill>
                  <a:srgbClr val="00FF00"/>
                </a:solidFill>
              </a:rPr>
              <a:t>立体图像</a:t>
            </a:r>
            <a:r>
              <a:rPr lang="zh-CN" altLang="en-US" sz="2800" b="1" dirty="0">
                <a:solidFill>
                  <a:srgbClr val="3333FF"/>
                </a:solidFill>
              </a:rPr>
              <a: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p:cNvPicPr>
          <p:nvPr/>
        </p:nvPicPr>
        <p:blipFill>
          <a:blip r:embed="rId2"/>
          <a:stretch>
            <a:fillRect/>
          </a:stretch>
        </p:blipFill>
        <p:spPr>
          <a:xfrm>
            <a:off x="900113" y="188913"/>
            <a:ext cx="5905500" cy="2857500"/>
          </a:xfrm>
          <a:prstGeom prst="rect">
            <a:avLst/>
          </a:prstGeom>
          <a:noFill/>
          <a:ln w="9525">
            <a:noFill/>
          </a:ln>
        </p:spPr>
      </p:pic>
      <p:pic>
        <p:nvPicPr>
          <p:cNvPr id="18435" name="图片 2"/>
          <p:cNvPicPr>
            <a:picLocks noChangeAspect="1"/>
          </p:cNvPicPr>
          <p:nvPr/>
        </p:nvPicPr>
        <p:blipFill>
          <a:blip r:embed="rId3"/>
          <a:stretch>
            <a:fillRect/>
          </a:stretch>
        </p:blipFill>
        <p:spPr>
          <a:xfrm>
            <a:off x="323850" y="3444875"/>
            <a:ext cx="5410200" cy="2105025"/>
          </a:xfrm>
          <a:prstGeom prst="rect">
            <a:avLst/>
          </a:prstGeom>
          <a:noFill/>
          <a:ln w="9525">
            <a:noFill/>
          </a:ln>
        </p:spPr>
      </p:pic>
      <p:pic>
        <p:nvPicPr>
          <p:cNvPr id="18436" name="图片 3"/>
          <p:cNvPicPr>
            <a:picLocks noChangeAspect="1"/>
          </p:cNvPicPr>
          <p:nvPr/>
        </p:nvPicPr>
        <p:blipFill>
          <a:blip r:embed="rId4"/>
          <a:stretch>
            <a:fillRect/>
          </a:stretch>
        </p:blipFill>
        <p:spPr>
          <a:xfrm>
            <a:off x="5838825" y="3284538"/>
            <a:ext cx="2816225" cy="2265362"/>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315" y="404495"/>
            <a:ext cx="8799830" cy="1383665"/>
          </a:xfrm>
          <a:prstGeom prst="rect">
            <a:avLst/>
          </a:prstGeom>
        </p:spPr>
        <p:txBody>
          <a:bodyPr wrap="square">
            <a:spAutoFit/>
          </a:bodyPr>
          <a:lstStyle/>
          <a:p>
            <a:pPr marL="0" indent="0"/>
            <a:r>
              <a:rPr lang="en-US" altLang="zh-CN" sz="2800" b="0" i="0">
                <a:solidFill>
                  <a:srgbClr val="222222"/>
                </a:solidFill>
                <a:latin typeface="黑体" panose="02010609060101010101" pitchFamily="49" charset="-122"/>
                <a:ea typeface="黑体" panose="02010609060101010101" pitchFamily="49" charset="-122"/>
                <a:cs typeface="黑体" panose="02010609060101010101" pitchFamily="49" charset="-122"/>
              </a:rPr>
              <a:t>2024</a:t>
            </a:r>
            <a:r>
              <a:rPr lang="zh-CN" altLang="en-US" sz="2800" b="0" i="0">
                <a:solidFill>
                  <a:srgbClr val="222222"/>
                </a:solidFill>
                <a:latin typeface="黑体" panose="02010609060101010101" pitchFamily="49" charset="-122"/>
                <a:ea typeface="黑体" panose="02010609060101010101" pitchFamily="49" charset="-122"/>
                <a:cs typeface="黑体" panose="02010609060101010101" pitchFamily="49" charset="-122"/>
              </a:rPr>
              <a:t>年诺贝尔生理学或医学奖授予两名美国科学家维克托</a:t>
            </a:r>
            <a:r>
              <a:rPr lang="en-US" altLang="zh-CN" sz="2800" b="0" i="0">
                <a:solidFill>
                  <a:srgbClr val="222222"/>
                </a:solidFill>
                <a:latin typeface="黑体" panose="02010609060101010101" pitchFamily="49" charset="-122"/>
                <a:ea typeface="黑体" panose="02010609060101010101" pitchFamily="49" charset="-122"/>
                <a:cs typeface="黑体" panose="02010609060101010101" pitchFamily="49" charset="-122"/>
              </a:rPr>
              <a:t>·</a:t>
            </a:r>
            <a:r>
              <a:rPr lang="zh-CN" altLang="en-US" sz="2800" b="0" i="0">
                <a:solidFill>
                  <a:srgbClr val="222222"/>
                </a:solidFill>
                <a:latin typeface="黑体" panose="02010609060101010101" pitchFamily="49" charset="-122"/>
                <a:ea typeface="黑体" panose="02010609060101010101" pitchFamily="49" charset="-122"/>
                <a:cs typeface="黑体" panose="02010609060101010101" pitchFamily="49" charset="-122"/>
              </a:rPr>
              <a:t>安布罗斯和加里</a:t>
            </a:r>
            <a:r>
              <a:rPr lang="en-US" altLang="zh-CN" sz="2800" b="0" i="0">
                <a:solidFill>
                  <a:srgbClr val="222222"/>
                </a:solidFill>
                <a:latin typeface="黑体" panose="02010609060101010101" pitchFamily="49" charset="-122"/>
                <a:ea typeface="黑体" panose="02010609060101010101" pitchFamily="49" charset="-122"/>
                <a:cs typeface="黑体" panose="02010609060101010101" pitchFamily="49" charset="-122"/>
              </a:rPr>
              <a:t>·</a:t>
            </a:r>
            <a:r>
              <a:rPr lang="zh-CN" altLang="en-US" sz="2800" b="0" i="0">
                <a:solidFill>
                  <a:srgbClr val="222222"/>
                </a:solidFill>
                <a:latin typeface="黑体" panose="02010609060101010101" pitchFamily="49" charset="-122"/>
                <a:ea typeface="黑体" panose="02010609060101010101" pitchFamily="49" charset="-122"/>
                <a:cs typeface="黑体" panose="02010609060101010101" pitchFamily="49" charset="-122"/>
              </a:rPr>
              <a:t>鲁夫坎，以表彰他们发现了</a:t>
            </a:r>
            <a:r>
              <a:rPr lang="zh-CN" altLang="en-US" sz="2800" b="0" i="0">
                <a:solidFill>
                  <a:srgbClr val="3333FF"/>
                </a:solidFill>
                <a:latin typeface="黑体" panose="02010609060101010101" pitchFamily="49" charset="-122"/>
                <a:ea typeface="黑体" panose="02010609060101010101" pitchFamily="49" charset="-122"/>
                <a:cs typeface="黑体" panose="02010609060101010101" pitchFamily="49" charset="-122"/>
              </a:rPr>
              <a:t>微小核糖核酸及其在转录后基因调控中的作用</a:t>
            </a:r>
            <a:r>
              <a:rPr lang="zh-CN" altLang="en-US" sz="2800" b="0" i="0">
                <a:solidFill>
                  <a:srgbClr val="222222"/>
                </a:solidFill>
                <a:latin typeface="黑体" panose="02010609060101010101" pitchFamily="49" charset="-122"/>
                <a:ea typeface="黑体" panose="02010609060101010101" pitchFamily="49" charset="-122"/>
                <a:cs typeface="黑体" panose="02010609060101010101" pitchFamily="49" charset="-122"/>
              </a:rPr>
              <a:t>。</a:t>
            </a:r>
          </a:p>
        </p:txBody>
      </p:sp>
      <p:pic>
        <p:nvPicPr>
          <p:cNvPr id="3" name="图片 2"/>
          <p:cNvPicPr/>
          <p:nvPr/>
        </p:nvPicPr>
        <p:blipFill>
          <a:blip r:embed="rId2"/>
          <a:stretch>
            <a:fillRect/>
          </a:stretch>
        </p:blipFill>
        <p:spPr>
          <a:xfrm>
            <a:off x="611505" y="2061210"/>
            <a:ext cx="7340600" cy="4358005"/>
          </a:xfrm>
          <a:prstGeom prst="rect">
            <a:avLst/>
          </a:prstGeom>
        </p:spPr>
      </p:pic>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17"/>
          <p:cNvPicPr>
            <a:picLocks noChangeAspect="1"/>
          </p:cNvPicPr>
          <p:nvPr/>
        </p:nvPicPr>
        <p:blipFill>
          <a:blip r:embed="rId2"/>
          <a:stretch>
            <a:fillRect/>
          </a:stretch>
        </p:blipFill>
        <p:spPr>
          <a:xfrm>
            <a:off x="-107950" y="-99060"/>
            <a:ext cx="5139690" cy="4059555"/>
          </a:xfrm>
          <a:prstGeom prst="rect">
            <a:avLst/>
          </a:prstGeom>
          <a:noFill/>
          <a:ln w="9525">
            <a:noFill/>
          </a:ln>
        </p:spPr>
      </p:pic>
      <p:pic>
        <p:nvPicPr>
          <p:cNvPr id="101" name="图片 100"/>
          <p:cNvPicPr/>
          <p:nvPr/>
        </p:nvPicPr>
        <p:blipFill>
          <a:blip r:embed="rId3"/>
          <a:stretch>
            <a:fillRect/>
          </a:stretch>
        </p:blipFill>
        <p:spPr>
          <a:xfrm>
            <a:off x="4161790" y="3573145"/>
            <a:ext cx="4841240" cy="3115945"/>
          </a:xfrm>
          <a:prstGeom prst="rect">
            <a:avLst/>
          </a:prstGeom>
          <a:noFill/>
          <a:ln w="9525">
            <a:noFill/>
          </a:ln>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p:nvPr/>
        </p:nvSpPr>
        <p:spPr>
          <a:xfrm>
            <a:off x="652463" y="63817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二、亚微结构的观察</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21507" name="矩形 2"/>
          <p:cNvSpPr/>
          <p:nvPr/>
        </p:nvSpPr>
        <p:spPr>
          <a:xfrm>
            <a:off x="657225" y="1268413"/>
            <a:ext cx="7826375" cy="952500"/>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1932</a:t>
            </a:r>
            <a:r>
              <a:rPr lang="zh-CN" altLang="en-US" sz="2400" dirty="0">
                <a:latin typeface="黑体" panose="02010609060101010101" pitchFamily="49" charset="-122"/>
                <a:ea typeface="黑体" panose="02010609060101010101" pitchFamily="49" charset="-122"/>
              </a:rPr>
              <a:t>年，德国科学家</a:t>
            </a:r>
            <a:r>
              <a:rPr lang="en-US" altLang="zh-CN" sz="2400" dirty="0">
                <a:latin typeface="黑体" panose="02010609060101010101" pitchFamily="49" charset="-122"/>
                <a:ea typeface="黑体" panose="02010609060101010101" pitchFamily="49" charset="-122"/>
              </a:rPr>
              <a:t>E.Ruska</a:t>
            </a:r>
            <a:r>
              <a:rPr lang="zh-CN" altLang="en-US" sz="2400" dirty="0">
                <a:latin typeface="黑体" panose="02010609060101010101" pitchFamily="49" charset="-122"/>
                <a:ea typeface="黑体" panose="02010609060101010101" pitchFamily="49" charset="-122"/>
              </a:rPr>
              <a:t>制作电子显微镜，于</a:t>
            </a:r>
            <a:r>
              <a:rPr lang="en-US" altLang="zh-CN" sz="2400" dirty="0">
                <a:latin typeface="黑体" panose="02010609060101010101" pitchFamily="49" charset="-122"/>
                <a:ea typeface="黑体" panose="02010609060101010101" pitchFamily="49" charset="-122"/>
              </a:rPr>
              <a:t>1986</a:t>
            </a:r>
            <a:r>
              <a:rPr lang="zh-CN" altLang="en-US" sz="2400" dirty="0">
                <a:latin typeface="黑体" panose="02010609060101010101" pitchFamily="49" charset="-122"/>
                <a:ea typeface="黑体" panose="02010609060101010101" pitchFamily="49" charset="-122"/>
              </a:rPr>
              <a:t>年获诺贝尔物理学奖</a:t>
            </a:r>
            <a:endParaRPr lang="en-US" altLang="zh-CN" sz="240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custDataLst>
              <p:tags r:id="rId1"/>
            </p:custDataLst>
          </p:nvPr>
        </p:nvGraphicFramePr>
        <p:xfrm>
          <a:off x="476250" y="4194175"/>
          <a:ext cx="8235950" cy="1920876"/>
        </p:xfrm>
        <a:graphic>
          <a:graphicData uri="http://schemas.openxmlformats.org/drawingml/2006/table">
            <a:tbl>
              <a:tblPr firstRow="1" bandRow="1">
                <a:tableStyleId>{5C22544A-7EE6-4342-B048-85BDC9FD1C3A}</a:tableStyleId>
              </a:tblPr>
              <a:tblGrid>
                <a:gridCol w="990117">
                  <a:extLst>
                    <a:ext uri="{9D8B030D-6E8A-4147-A177-3AD203B41FA5}">
                      <a16:colId xmlns:a16="http://schemas.microsoft.com/office/drawing/2014/main" val="20000"/>
                    </a:ext>
                  </a:extLst>
                </a:gridCol>
                <a:gridCol w="1080498">
                  <a:extLst>
                    <a:ext uri="{9D8B030D-6E8A-4147-A177-3AD203B41FA5}">
                      <a16:colId xmlns:a16="http://schemas.microsoft.com/office/drawing/2014/main" val="20001"/>
                    </a:ext>
                  </a:extLst>
                </a:gridCol>
                <a:gridCol w="2204879">
                  <a:extLst>
                    <a:ext uri="{9D8B030D-6E8A-4147-A177-3AD203B41FA5}">
                      <a16:colId xmlns:a16="http://schemas.microsoft.com/office/drawing/2014/main" val="20002"/>
                    </a:ext>
                  </a:extLst>
                </a:gridCol>
                <a:gridCol w="720083">
                  <a:extLst>
                    <a:ext uri="{9D8B030D-6E8A-4147-A177-3AD203B41FA5}">
                      <a16:colId xmlns:a16="http://schemas.microsoft.com/office/drawing/2014/main" val="20003"/>
                    </a:ext>
                  </a:extLst>
                </a:gridCol>
                <a:gridCol w="720083">
                  <a:extLst>
                    <a:ext uri="{9D8B030D-6E8A-4147-A177-3AD203B41FA5}">
                      <a16:colId xmlns:a16="http://schemas.microsoft.com/office/drawing/2014/main" val="20004"/>
                    </a:ext>
                  </a:extLst>
                </a:gridCol>
                <a:gridCol w="2520290">
                  <a:extLst>
                    <a:ext uri="{9D8B030D-6E8A-4147-A177-3AD203B41FA5}">
                      <a16:colId xmlns:a16="http://schemas.microsoft.com/office/drawing/2014/main" val="20005"/>
                    </a:ext>
                  </a:extLst>
                </a:gridCol>
              </a:tblGrid>
              <a:tr h="640292">
                <a:tc>
                  <a:txBody>
                    <a:bodyPr/>
                    <a:lstStyle/>
                    <a:p>
                      <a:pPr algn="ct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分辨本领</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光  源</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透镜</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真空</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成像原理</a:t>
                      </a:r>
                    </a:p>
                  </a:txBody>
                  <a:tcPr marL="91444" marR="91444" marT="45735" marB="45735">
                    <a:solidFill>
                      <a:srgbClr val="00B0F0">
                        <a:alpha val="40000"/>
                      </a:srgbClr>
                    </a:solidFill>
                  </a:tcPr>
                </a:tc>
                <a:extLst>
                  <a:ext uri="{0D108BD9-81ED-4DB2-BD59-A6C34878D82A}">
                    <a16:rowId xmlns:a16="http://schemas.microsoft.com/office/drawing/2014/main" val="10000"/>
                  </a:ext>
                </a:extLst>
              </a:tr>
              <a:tr h="640292">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光学</a:t>
                      </a:r>
                      <a:endParaRPr lang="en-US" altLang="zh-CN" sz="1800" dirty="0">
                        <a:solidFill>
                          <a:schemeClr val="tx1"/>
                        </a:solidFill>
                        <a:latin typeface="黑体" panose="02010609060101010101" pitchFamily="49" charset="-122"/>
                        <a:ea typeface="黑体" panose="02010609060101010101" pitchFamily="49" charset="-122"/>
                      </a:endParaRPr>
                    </a:p>
                    <a:p>
                      <a:pPr algn="ctr"/>
                      <a:r>
                        <a:rPr lang="zh-CN" altLang="en-US" sz="1800" dirty="0">
                          <a:solidFill>
                            <a:schemeClr val="tx1"/>
                          </a:solidFill>
                          <a:latin typeface="黑体" panose="02010609060101010101" pitchFamily="49" charset="-122"/>
                          <a:ea typeface="黑体" panose="02010609060101010101" pitchFamily="49" charset="-122"/>
                        </a:rPr>
                        <a:t>显微镜</a:t>
                      </a:r>
                    </a:p>
                  </a:txBody>
                  <a:tcPr marL="91444" marR="91444" marT="45735" marB="45735"/>
                </a:tc>
                <a:tc>
                  <a:txBody>
                    <a:bodyPr/>
                    <a:lstStyle/>
                    <a:p>
                      <a:pPr algn="ctr"/>
                      <a:r>
                        <a:rPr lang="en-US" altLang="zh-CN" sz="1800" dirty="0">
                          <a:solidFill>
                            <a:srgbClr val="C00000"/>
                          </a:solidFill>
                          <a:latin typeface="黑体" panose="02010609060101010101" pitchFamily="49" charset="-122"/>
                          <a:ea typeface="黑体" panose="02010609060101010101" pitchFamily="49" charset="-122"/>
                        </a:rPr>
                        <a:t>200 nm</a:t>
                      </a:r>
                    </a:p>
                  </a:txBody>
                  <a:tcPr marL="91444" marR="91444" marT="45735" marB="45735"/>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可见光</a:t>
                      </a:r>
                      <a:endParaRPr lang="en-US" altLang="zh-CN" sz="1800" dirty="0">
                        <a:solidFill>
                          <a:schemeClr val="tx1"/>
                        </a:solidFill>
                        <a:latin typeface="黑体" panose="02010609060101010101" pitchFamily="49" charset="-122"/>
                        <a:ea typeface="黑体" panose="02010609060101010101" pitchFamily="49" charset="-122"/>
                      </a:endParaRPr>
                    </a:p>
                    <a:p>
                      <a:pPr algn="ctr"/>
                      <a:r>
                        <a:rPr lang="zh-CN" altLang="en-US" sz="1800" dirty="0">
                          <a:solidFill>
                            <a:schemeClr val="tx1"/>
                          </a:solidFill>
                          <a:latin typeface="黑体" panose="02010609060101010101" pitchFamily="49" charset="-122"/>
                          <a:ea typeface="黑体" panose="02010609060101010101" pitchFamily="49" charset="-122"/>
                        </a:rPr>
                        <a:t>（波长</a:t>
                      </a:r>
                      <a:r>
                        <a:rPr lang="en-US" altLang="zh-CN" sz="1800" dirty="0">
                          <a:solidFill>
                            <a:schemeClr val="tx1"/>
                          </a:solidFill>
                          <a:latin typeface="黑体" panose="02010609060101010101" pitchFamily="49" charset="-122"/>
                          <a:ea typeface="黑体" panose="02010609060101010101" pitchFamily="49" charset="-122"/>
                        </a:rPr>
                        <a:t>400-700 nm</a:t>
                      </a:r>
                      <a:r>
                        <a:rPr lang="zh-CN" altLang="en-US" sz="1800" dirty="0">
                          <a:solidFill>
                            <a:schemeClr val="tx1"/>
                          </a:solidFill>
                          <a:latin typeface="黑体" panose="02010609060101010101" pitchFamily="49" charset="-122"/>
                          <a:ea typeface="黑体" panose="02010609060101010101" pitchFamily="49" charset="-122"/>
                        </a:rPr>
                        <a:t>）</a:t>
                      </a:r>
                    </a:p>
                  </a:txBody>
                  <a:tcPr marL="91444" marR="91444" marT="45735" marB="45735"/>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玻璃</a:t>
                      </a:r>
                    </a:p>
                  </a:txBody>
                  <a:tcPr marL="91444" marR="91444" marT="45735" marB="45735"/>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否</a:t>
                      </a:r>
                    </a:p>
                  </a:txBody>
                  <a:tcPr marL="91444" marR="91444" marT="45735" marB="45735"/>
                </a:tc>
                <a:tc>
                  <a:txBody>
                    <a:bodyPr/>
                    <a:lstStyle/>
                    <a:p>
                      <a:pPr algn="l"/>
                      <a:r>
                        <a:rPr lang="zh-CN" altLang="en-US" sz="1800" dirty="0">
                          <a:solidFill>
                            <a:schemeClr val="tx1"/>
                          </a:solidFill>
                          <a:latin typeface="黑体" panose="02010609060101010101" pitchFamily="49" charset="-122"/>
                          <a:ea typeface="黑体" panose="02010609060101010101" pitchFamily="49" charset="-122"/>
                        </a:rPr>
                        <a:t>利用样本对</a:t>
                      </a:r>
                      <a:r>
                        <a:rPr lang="zh-CN" altLang="en-US" sz="1800" dirty="0">
                          <a:solidFill>
                            <a:srgbClr val="C00000"/>
                          </a:solidFill>
                          <a:latin typeface="黑体" panose="02010609060101010101" pitchFamily="49" charset="-122"/>
                          <a:ea typeface="黑体" panose="02010609060101010101" pitchFamily="49" charset="-122"/>
                        </a:rPr>
                        <a:t>光</a:t>
                      </a:r>
                      <a:r>
                        <a:rPr lang="zh-CN" altLang="en-US" sz="1800" dirty="0">
                          <a:solidFill>
                            <a:schemeClr val="tx1"/>
                          </a:solidFill>
                          <a:latin typeface="黑体" panose="02010609060101010101" pitchFamily="49" charset="-122"/>
                          <a:ea typeface="黑体" panose="02010609060101010101" pitchFamily="49" charset="-122"/>
                        </a:rPr>
                        <a:t>的吸收形成明暗反差和颜色变化</a:t>
                      </a:r>
                    </a:p>
                  </a:txBody>
                  <a:tcPr marL="91444" marR="91444" marT="45735" marB="45735"/>
                </a:tc>
                <a:extLst>
                  <a:ext uri="{0D108BD9-81ED-4DB2-BD59-A6C34878D82A}">
                    <a16:rowId xmlns:a16="http://schemas.microsoft.com/office/drawing/2014/main" val="10001"/>
                  </a:ext>
                </a:extLst>
              </a:tr>
              <a:tr h="640292">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电子</a:t>
                      </a:r>
                      <a:endParaRPr lang="en-US" altLang="zh-CN" sz="1800" dirty="0">
                        <a:solidFill>
                          <a:schemeClr val="tx1"/>
                        </a:solidFill>
                        <a:latin typeface="黑体" panose="02010609060101010101" pitchFamily="49" charset="-122"/>
                        <a:ea typeface="黑体" panose="02010609060101010101" pitchFamily="49" charset="-122"/>
                      </a:endParaRPr>
                    </a:p>
                    <a:p>
                      <a:pPr algn="ctr"/>
                      <a:r>
                        <a:rPr lang="zh-CN" altLang="en-US" sz="1800" dirty="0">
                          <a:solidFill>
                            <a:schemeClr val="tx1"/>
                          </a:solidFill>
                          <a:latin typeface="黑体" panose="02010609060101010101" pitchFamily="49" charset="-122"/>
                          <a:ea typeface="黑体" panose="02010609060101010101" pitchFamily="49" charset="-122"/>
                        </a:rPr>
                        <a:t>显微镜</a:t>
                      </a:r>
                    </a:p>
                  </a:txBody>
                  <a:tcPr marL="91444" marR="91444" marT="45735" marB="45735">
                    <a:solidFill>
                      <a:srgbClr val="00B0F0">
                        <a:alpha val="40000"/>
                      </a:srgbClr>
                    </a:solidFill>
                  </a:tcPr>
                </a:tc>
                <a:tc>
                  <a:txBody>
                    <a:bodyPr/>
                    <a:lstStyle/>
                    <a:p>
                      <a:pPr algn="ctr"/>
                      <a:r>
                        <a:rPr lang="en-US" altLang="zh-CN" sz="1800" dirty="0">
                          <a:solidFill>
                            <a:srgbClr val="C00000"/>
                          </a:solidFill>
                          <a:latin typeface="黑体" panose="02010609060101010101" pitchFamily="49" charset="-122"/>
                          <a:ea typeface="黑体" panose="02010609060101010101" pitchFamily="49" charset="-122"/>
                        </a:rPr>
                        <a:t>0.2 nm</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电子束</a:t>
                      </a:r>
                      <a:endParaRPr lang="en-US" altLang="zh-CN" sz="1800" dirty="0">
                        <a:solidFill>
                          <a:schemeClr val="tx1"/>
                        </a:solidFill>
                        <a:latin typeface="黑体" panose="02010609060101010101" pitchFamily="49" charset="-122"/>
                        <a:ea typeface="黑体" panose="02010609060101010101" pitchFamily="49" charset="-122"/>
                      </a:endParaRPr>
                    </a:p>
                    <a:p>
                      <a:pPr algn="ctr"/>
                      <a:r>
                        <a:rPr lang="zh-CN" altLang="en-US" sz="1800" dirty="0">
                          <a:solidFill>
                            <a:schemeClr val="tx1"/>
                          </a:solidFill>
                          <a:latin typeface="黑体" panose="02010609060101010101" pitchFamily="49" charset="-122"/>
                          <a:ea typeface="黑体" panose="02010609060101010101" pitchFamily="49" charset="-122"/>
                        </a:rPr>
                        <a:t>（波长</a:t>
                      </a:r>
                      <a:r>
                        <a:rPr lang="en-US" altLang="zh-CN" sz="1800" dirty="0">
                          <a:solidFill>
                            <a:schemeClr val="tx1"/>
                          </a:solidFill>
                          <a:latin typeface="黑体" panose="02010609060101010101" pitchFamily="49" charset="-122"/>
                          <a:ea typeface="黑体" panose="02010609060101010101" pitchFamily="49" charset="-122"/>
                        </a:rPr>
                        <a:t>0.01-0.9</a:t>
                      </a:r>
                      <a:r>
                        <a:rPr lang="en-US" altLang="zh-CN" sz="1800" baseline="0" dirty="0">
                          <a:solidFill>
                            <a:schemeClr val="tx1"/>
                          </a:solidFill>
                          <a:latin typeface="黑体" panose="02010609060101010101" pitchFamily="49" charset="-122"/>
                          <a:ea typeface="黑体" panose="02010609060101010101" pitchFamily="49" charset="-122"/>
                        </a:rPr>
                        <a:t> </a:t>
                      </a:r>
                      <a:r>
                        <a:rPr lang="en-US" altLang="zh-CN" sz="1800" dirty="0">
                          <a:solidFill>
                            <a:schemeClr val="tx1"/>
                          </a:solidFill>
                          <a:latin typeface="黑体" panose="02010609060101010101" pitchFamily="49" charset="-122"/>
                          <a:ea typeface="黑体" panose="02010609060101010101" pitchFamily="49" charset="-122"/>
                        </a:rPr>
                        <a:t>nm</a:t>
                      </a:r>
                      <a:r>
                        <a:rPr lang="zh-CN" altLang="en-US" sz="1800" dirty="0">
                          <a:solidFill>
                            <a:schemeClr val="tx1"/>
                          </a:solidFill>
                          <a:latin typeface="黑体" panose="02010609060101010101" pitchFamily="49" charset="-122"/>
                          <a:ea typeface="黑体" panose="02010609060101010101" pitchFamily="49" charset="-122"/>
                        </a:rPr>
                        <a:t>）</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电磁</a:t>
                      </a:r>
                    </a:p>
                  </a:txBody>
                  <a:tcPr marL="91444" marR="91444" marT="45735" marB="45735">
                    <a:solidFill>
                      <a:srgbClr val="00B0F0">
                        <a:alpha val="40000"/>
                      </a:srgbClr>
                    </a:solidFill>
                  </a:tcPr>
                </a:tc>
                <a:tc>
                  <a:txBody>
                    <a:bodyPr/>
                    <a:lstStyle/>
                    <a:p>
                      <a:pPr algn="ctr"/>
                      <a:r>
                        <a:rPr lang="zh-CN" altLang="en-US" sz="1800" dirty="0">
                          <a:solidFill>
                            <a:schemeClr val="tx1"/>
                          </a:solidFill>
                          <a:latin typeface="黑体" panose="02010609060101010101" pitchFamily="49" charset="-122"/>
                          <a:ea typeface="黑体" panose="02010609060101010101" pitchFamily="49" charset="-122"/>
                        </a:rPr>
                        <a:t>是</a:t>
                      </a:r>
                    </a:p>
                  </a:txBody>
                  <a:tcPr marL="91444" marR="91444" marT="45735" marB="45735">
                    <a:solidFill>
                      <a:srgbClr val="00B0F0">
                        <a:alpha val="40000"/>
                      </a:srgbClr>
                    </a:solidFill>
                  </a:tcPr>
                </a:tc>
                <a:tc>
                  <a:txBody>
                    <a:bodyPr/>
                    <a:lstStyle/>
                    <a:p>
                      <a:pPr algn="l"/>
                      <a:r>
                        <a:rPr lang="zh-CN" altLang="en-US" sz="1800" dirty="0">
                          <a:solidFill>
                            <a:schemeClr val="tx1"/>
                          </a:solidFill>
                          <a:latin typeface="黑体" panose="02010609060101010101" pitchFamily="49" charset="-122"/>
                          <a:ea typeface="黑体" panose="02010609060101010101" pitchFamily="49" charset="-122"/>
                        </a:rPr>
                        <a:t>利用样品对</a:t>
                      </a:r>
                      <a:r>
                        <a:rPr lang="zh-CN" altLang="en-US" sz="1800" dirty="0">
                          <a:solidFill>
                            <a:srgbClr val="C00000"/>
                          </a:solidFill>
                          <a:latin typeface="黑体" panose="02010609060101010101" pitchFamily="49" charset="-122"/>
                          <a:ea typeface="黑体" panose="02010609060101010101" pitchFamily="49" charset="-122"/>
                        </a:rPr>
                        <a:t>电子</a:t>
                      </a:r>
                      <a:r>
                        <a:rPr lang="zh-CN" altLang="en-US" sz="1800" dirty="0">
                          <a:solidFill>
                            <a:schemeClr val="tx1"/>
                          </a:solidFill>
                          <a:latin typeface="黑体" panose="02010609060101010101" pitchFamily="49" charset="-122"/>
                          <a:ea typeface="黑体" panose="02010609060101010101" pitchFamily="49" charset="-122"/>
                        </a:rPr>
                        <a:t>的散射和透射形成明暗反差</a:t>
                      </a:r>
                    </a:p>
                  </a:txBody>
                  <a:tcPr marL="91444" marR="91444" marT="45735" marB="45735">
                    <a:solidFill>
                      <a:srgbClr val="00B0F0">
                        <a:alpha val="40000"/>
                      </a:srgbClr>
                    </a:solidFill>
                  </a:tcPr>
                </a:tc>
                <a:extLst>
                  <a:ext uri="{0D108BD9-81ED-4DB2-BD59-A6C34878D82A}">
                    <a16:rowId xmlns:a16="http://schemas.microsoft.com/office/drawing/2014/main" val="10002"/>
                  </a:ext>
                </a:extLst>
              </a:tr>
            </a:tbl>
          </a:graphicData>
        </a:graphic>
      </p:graphicFrame>
      <p:sp>
        <p:nvSpPr>
          <p:cNvPr id="7" name="1 Título"/>
          <p:cNvSpPr txBox="1"/>
          <p:nvPr/>
        </p:nvSpPr>
        <p:spPr>
          <a:xfrm>
            <a:off x="179705" y="2348865"/>
            <a:ext cx="8827770" cy="711200"/>
          </a:xfrm>
          <a:prstGeom prst="rect">
            <a:avLst/>
          </a:prstGeom>
          <a:noFill/>
          <a:ln w="9525">
            <a:noFill/>
          </a:ln>
        </p:spPr>
        <p:txBody>
          <a:bodyPr lIns="0" tIns="0" bIns="0"/>
          <a:lstStyle/>
          <a:p>
            <a:pPr algn="ctr" eaLnBrk="1" hangingPunct="1"/>
            <a:r>
              <a:rPr lang="zh-CN" altLang="en-US" sz="2700" b="1" dirty="0">
                <a:latin typeface="黑体" panose="02010609060101010101" pitchFamily="49" charset="-122"/>
                <a:ea typeface="黑体" panose="02010609060101010101" pitchFamily="49" charset="-122"/>
              </a:rPr>
              <a:t>（一）</a:t>
            </a:r>
            <a:r>
              <a:rPr lang="zh-CN" altLang="en-US" sz="2700" b="1" dirty="0">
                <a:latin typeface="黑体" panose="02010609060101010101" pitchFamily="49" charset="-122"/>
                <a:ea typeface="黑体" panose="02010609060101010101" pitchFamily="49" charset="-122"/>
                <a:sym typeface="+mn-ea"/>
              </a:rPr>
              <a:t>透射电子显微镜（</a:t>
            </a:r>
            <a:r>
              <a:rPr lang="en-US" altLang="zh-CN" sz="2700" b="1" dirty="0">
                <a:solidFill>
                  <a:srgbClr val="3333FF"/>
                </a:solidFill>
                <a:sym typeface="+mn-ea"/>
              </a:rPr>
              <a:t>Transmission electron microscope ,TEM)</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8" name="1 Título"/>
          <p:cNvSpPr txBox="1"/>
          <p:nvPr/>
        </p:nvSpPr>
        <p:spPr>
          <a:xfrm>
            <a:off x="1403985" y="3572510"/>
            <a:ext cx="6256338" cy="404813"/>
          </a:xfrm>
          <a:prstGeom prst="rect">
            <a:avLst/>
          </a:prstGeom>
          <a:noFill/>
          <a:ln w="9525">
            <a:noFill/>
          </a:ln>
        </p:spPr>
        <p:txBody>
          <a:bodyPr lIns="0" tIns="0" bIns="0"/>
          <a:lstStyle/>
          <a:p>
            <a:pPr algn="ctr" eaLnBrk="1" fontAlgn="t" hangingPunct="1"/>
            <a:r>
              <a:rPr lang="zh-CN" altLang="en-US" b="1" dirty="0">
                <a:latin typeface="黑体" panose="02010609060101010101" pitchFamily="49" charset="-122"/>
                <a:ea typeface="黑体" panose="02010609060101010101" pitchFamily="49" charset="-122"/>
              </a:rPr>
              <a:t>表</a:t>
            </a:r>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普通光学显微镜与电子显微镜的基本区别</a:t>
            </a:r>
            <a:endParaRPr lang="es-HN" altLang="zh-CN" b="1" dirty="0">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
          <p:cNvSpPr/>
          <p:nvPr/>
        </p:nvSpPr>
        <p:spPr>
          <a:xfrm>
            <a:off x="3267075" y="5589588"/>
            <a:ext cx="6659563" cy="819150"/>
          </a:xfrm>
          <a:prstGeom prst="rect">
            <a:avLst/>
          </a:prstGeom>
          <a:noFill/>
          <a:ln w="9525">
            <a:noFill/>
          </a:ln>
        </p:spPr>
        <p:txBody>
          <a:bodyPr>
            <a:spAutoFit/>
          </a:bodyPr>
          <a:lstStyle/>
          <a:p>
            <a:pPr algn="ctr" defTabSz="457200">
              <a:lnSpc>
                <a:spcPts val="2700"/>
              </a:lnSpc>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4-10 </a:t>
            </a:r>
            <a:r>
              <a:rPr lang="zh-CN" altLang="en-US" b="1" dirty="0">
                <a:latin typeface="黑体" panose="02010609060101010101" pitchFamily="49" charset="-122"/>
                <a:ea typeface="黑体" panose="02010609060101010101" pitchFamily="49" charset="-122"/>
              </a:rPr>
              <a:t>透射电子显微镜（</a:t>
            </a:r>
            <a:r>
              <a:rPr lang="it-IT" altLang="zh-CN" b="1" dirty="0">
                <a:latin typeface="黑体" panose="02010609060101010101" pitchFamily="49" charset="-122"/>
                <a:ea typeface="黑体" panose="02010609060101010101" pitchFamily="49" charset="-122"/>
              </a:rPr>
              <a:t> FEI</a:t>
            </a:r>
            <a:r>
              <a:rPr lang="zh-CN" altLang="en-US" b="1" dirty="0">
                <a:latin typeface="黑体" panose="02010609060101010101" pitchFamily="49" charset="-122"/>
                <a:ea typeface="黑体" panose="02010609060101010101" pitchFamily="49" charset="-122"/>
              </a:rPr>
              <a:t>，</a:t>
            </a:r>
            <a:r>
              <a:rPr lang="it-IT" altLang="zh-CN" b="1" dirty="0">
                <a:latin typeface="黑体" panose="02010609060101010101" pitchFamily="49" charset="-122"/>
                <a:ea typeface="黑体" panose="02010609060101010101" pitchFamily="49" charset="-122"/>
              </a:rPr>
              <a:t>Tecnai G2 </a:t>
            </a:r>
          </a:p>
          <a:p>
            <a:pPr algn="ctr" defTabSz="457200">
              <a:lnSpc>
                <a:spcPts val="2700"/>
              </a:lnSpc>
              <a:spcBef>
                <a:spcPct val="30000"/>
              </a:spcBef>
            </a:pPr>
            <a:r>
              <a:rPr lang="it-IT" altLang="zh-CN" b="1" dirty="0">
                <a:latin typeface="黑体" panose="02010609060101010101" pitchFamily="49" charset="-122"/>
                <a:ea typeface="黑体" panose="02010609060101010101" pitchFamily="49" charset="-122"/>
              </a:rPr>
              <a:t>Spirit Bio TWIN </a:t>
            </a:r>
            <a:r>
              <a:rPr lang="zh-CN" altLang="en-US" b="1" dirty="0">
                <a:latin typeface="黑体" panose="02010609060101010101" pitchFamily="49" charset="-122"/>
                <a:ea typeface="黑体" panose="02010609060101010101" pitchFamily="49" charset="-122"/>
              </a:rPr>
              <a:t>）的基本结构图</a:t>
            </a:r>
            <a:r>
              <a:rPr lang="zh-CN" altLang="en-US" dirty="0">
                <a:latin typeface="黑体" panose="02010609060101010101" pitchFamily="49" charset="-122"/>
                <a:ea typeface="黑体" panose="02010609060101010101" pitchFamily="49" charset="-122"/>
              </a:rPr>
              <a:t>（赵文饿 提供）</a:t>
            </a:r>
            <a:endParaRPr lang="en-US" altLang="zh-CN" dirty="0">
              <a:latin typeface="黑体" panose="02010609060101010101" pitchFamily="49" charset="-122"/>
              <a:ea typeface="黑体" panose="02010609060101010101" pitchFamily="49" charset="-122"/>
            </a:endParaRPr>
          </a:p>
        </p:txBody>
      </p:sp>
      <p:sp>
        <p:nvSpPr>
          <p:cNvPr id="22531" name="左大括号 2"/>
          <p:cNvSpPr/>
          <p:nvPr/>
        </p:nvSpPr>
        <p:spPr>
          <a:xfrm>
            <a:off x="971550" y="1582738"/>
            <a:ext cx="449263" cy="3870325"/>
          </a:xfrm>
          <a:prstGeom prst="leftBrace">
            <a:avLst>
              <a:gd name="adj1" fmla="val 8335"/>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22532" name="矩形 2"/>
          <p:cNvSpPr/>
          <p:nvPr/>
        </p:nvSpPr>
        <p:spPr>
          <a:xfrm>
            <a:off x="1601788" y="1358900"/>
            <a:ext cx="2338387"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电子束照明系统</a:t>
            </a:r>
          </a:p>
        </p:txBody>
      </p:sp>
      <p:sp>
        <p:nvSpPr>
          <p:cNvPr id="22533" name="矩形 2"/>
          <p:cNvSpPr/>
          <p:nvPr/>
        </p:nvSpPr>
        <p:spPr>
          <a:xfrm>
            <a:off x="1644650" y="2560638"/>
            <a:ext cx="141605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成像系统</a:t>
            </a:r>
          </a:p>
        </p:txBody>
      </p:sp>
      <p:sp>
        <p:nvSpPr>
          <p:cNvPr id="22534" name="矩形 2"/>
          <p:cNvSpPr/>
          <p:nvPr/>
        </p:nvSpPr>
        <p:spPr>
          <a:xfrm>
            <a:off x="1646238" y="3778250"/>
            <a:ext cx="1416050"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真空系统</a:t>
            </a:r>
          </a:p>
        </p:txBody>
      </p:sp>
      <p:sp>
        <p:nvSpPr>
          <p:cNvPr id="22535" name="矩形 2"/>
          <p:cNvSpPr/>
          <p:nvPr/>
        </p:nvSpPr>
        <p:spPr>
          <a:xfrm>
            <a:off x="1579563" y="5138738"/>
            <a:ext cx="141605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记录系统</a:t>
            </a:r>
          </a:p>
        </p:txBody>
      </p:sp>
      <p:pic>
        <p:nvPicPr>
          <p:cNvPr id="22536" name="图片 8" descr="透射电子显微镜（赵文娥提供）-修改.jpg"/>
          <p:cNvPicPr>
            <a:picLocks noChangeAspect="1"/>
          </p:cNvPicPr>
          <p:nvPr/>
        </p:nvPicPr>
        <p:blipFill>
          <a:blip r:embed="rId2"/>
          <a:stretch>
            <a:fillRect/>
          </a:stretch>
        </p:blipFill>
        <p:spPr>
          <a:xfrm>
            <a:off x="4310063" y="314325"/>
            <a:ext cx="4267200" cy="5275263"/>
          </a:xfrm>
          <a:prstGeom prst="rect">
            <a:avLst/>
          </a:prstGeom>
          <a:noFill/>
          <a:ln w="9525">
            <a:noFill/>
          </a:ln>
        </p:spPr>
      </p:pic>
      <p:sp>
        <p:nvSpPr>
          <p:cNvPr id="22537" name="矩形 2"/>
          <p:cNvSpPr/>
          <p:nvPr/>
        </p:nvSpPr>
        <p:spPr>
          <a:xfrm>
            <a:off x="423863" y="458788"/>
            <a:ext cx="1403350" cy="508000"/>
          </a:xfrm>
          <a:prstGeom prst="rect">
            <a:avLst/>
          </a:prstGeom>
          <a:noFill/>
          <a:ln w="9525">
            <a:noFill/>
          </a:ln>
        </p:spPr>
        <p:txBody>
          <a:bodyPr wrap="none">
            <a:spAutoFit/>
          </a:bodyPr>
          <a:lstStyle/>
          <a:p>
            <a:pPr defTabSz="457200">
              <a:spcBef>
                <a:spcPct val="30000"/>
              </a:spcBef>
            </a:pPr>
            <a:r>
              <a:rPr lang="en-US" altLang="zh-CN" sz="2700" b="1" dirty="0">
                <a:solidFill>
                  <a:srgbClr val="0066FF"/>
                </a:solidFill>
                <a:latin typeface="黑体" panose="02010609060101010101" pitchFamily="49" charset="-122"/>
                <a:ea typeface="黑体" panose="02010609060101010101" pitchFamily="49" charset="-122"/>
              </a:rPr>
              <a:t>1</a:t>
            </a:r>
            <a:r>
              <a:rPr lang="zh-CN" altLang="en-US" sz="2700" b="1" dirty="0">
                <a:solidFill>
                  <a:srgbClr val="0066FF"/>
                </a:solidFill>
                <a:latin typeface="黑体" panose="02010609060101010101" pitchFamily="49" charset="-122"/>
                <a:ea typeface="黑体" panose="02010609060101010101" pitchFamily="49" charset="-122"/>
              </a:rPr>
              <a:t>、结构</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p:cNvSpPr/>
          <p:nvPr/>
        </p:nvSpPr>
        <p:spPr>
          <a:xfrm>
            <a:off x="1331913" y="5984875"/>
            <a:ext cx="6697662" cy="369888"/>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4-12 </a:t>
            </a:r>
            <a:r>
              <a:rPr lang="zh-CN" altLang="en-US" b="1" dirty="0">
                <a:latin typeface="黑体" panose="02010609060101010101" pitchFamily="49" charset="-122"/>
                <a:ea typeface="黑体" panose="02010609060101010101" pitchFamily="49" charset="-122"/>
              </a:rPr>
              <a:t>超薄切片技术显示的动物细胞超微结构（</a:t>
            </a:r>
            <a:r>
              <a:rPr lang="zh-CN" altLang="en-US" dirty="0">
                <a:latin typeface="黑体" panose="02010609060101010101" pitchFamily="49" charset="-122"/>
                <a:ea typeface="黑体" panose="02010609060101010101" pitchFamily="49" charset="-122"/>
              </a:rPr>
              <a:t>赵文饿 提供</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pic>
        <p:nvPicPr>
          <p:cNvPr id="24579" name="图片 3" descr="细胞超微结构（赵文娥提供）-修改副本.jpg"/>
          <p:cNvPicPr>
            <a:picLocks noChangeAspect="1"/>
          </p:cNvPicPr>
          <p:nvPr/>
        </p:nvPicPr>
        <p:blipFill>
          <a:blip r:embed="rId2"/>
          <a:stretch>
            <a:fillRect/>
          </a:stretch>
        </p:blipFill>
        <p:spPr>
          <a:xfrm>
            <a:off x="1466850" y="279400"/>
            <a:ext cx="6165850" cy="5600700"/>
          </a:xfrm>
          <a:prstGeom prst="rect">
            <a:avLst/>
          </a:prstGeom>
          <a:noFill/>
          <a:ln w="9525">
            <a:noFill/>
          </a:ln>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p:nvPr/>
        </p:nvSpPr>
        <p:spPr>
          <a:xfrm>
            <a:off x="468313" y="1125538"/>
            <a:ext cx="2879725" cy="519112"/>
          </a:xfrm>
          <a:prstGeom prst="rect">
            <a:avLst/>
          </a:prstGeom>
          <a:noFill/>
          <a:ln w="9525">
            <a:noFill/>
          </a:ln>
        </p:spPr>
        <p:txBody>
          <a:bodyPr>
            <a:spAutoFit/>
          </a:bodyPr>
          <a:lstStyle/>
          <a:p>
            <a:pPr algn="ctr" eaLnBrk="1" hangingPunct="1">
              <a:spcBef>
                <a:spcPct val="50000"/>
              </a:spcBef>
            </a:pPr>
            <a:r>
              <a:rPr lang="zh-CN" altLang="en-US" sz="2800" b="1" dirty="0">
                <a:solidFill>
                  <a:srgbClr val="FFFFFF"/>
                </a:solidFill>
                <a:latin typeface="Arial" panose="020B0604020202020204" pitchFamily="34" charset="0"/>
              </a:rPr>
              <a:t>透射电子显微镜</a:t>
            </a:r>
          </a:p>
        </p:txBody>
      </p:sp>
      <p:pic>
        <p:nvPicPr>
          <p:cNvPr id="25603" name="Picture 3" descr="Golgi apparatus in a plant parenchyma cell"/>
          <p:cNvPicPr>
            <a:picLocks noChangeAspect="1"/>
          </p:cNvPicPr>
          <p:nvPr/>
        </p:nvPicPr>
        <p:blipFill>
          <a:blip r:embed="rId2"/>
          <a:stretch>
            <a:fillRect/>
          </a:stretch>
        </p:blipFill>
        <p:spPr>
          <a:xfrm>
            <a:off x="71438" y="890588"/>
            <a:ext cx="2252662" cy="2814637"/>
          </a:xfrm>
          <a:prstGeom prst="rect">
            <a:avLst/>
          </a:prstGeom>
          <a:noFill/>
          <a:ln w="9525">
            <a:noFill/>
          </a:ln>
        </p:spPr>
      </p:pic>
      <p:sp>
        <p:nvSpPr>
          <p:cNvPr id="25604" name="Rectangle 4"/>
          <p:cNvSpPr/>
          <p:nvPr/>
        </p:nvSpPr>
        <p:spPr>
          <a:xfrm>
            <a:off x="361950" y="188913"/>
            <a:ext cx="3603625" cy="701675"/>
          </a:xfrm>
          <a:prstGeom prst="rect">
            <a:avLst/>
          </a:prstGeom>
          <a:noFill/>
          <a:ln w="9525">
            <a:noFill/>
          </a:ln>
        </p:spPr>
        <p:txBody>
          <a:bodyPr wrap="none">
            <a:spAutoFit/>
          </a:bodyPr>
          <a:lstStyle/>
          <a:p>
            <a:pPr algn="ctr" eaLnBrk="1" hangingPunct="1"/>
            <a:r>
              <a:rPr lang="en-US" altLang="zh-CN" sz="2000" b="1" dirty="0">
                <a:solidFill>
                  <a:srgbClr val="3333FF"/>
                </a:solidFill>
                <a:latin typeface="Arial" panose="020B0604020202020204" pitchFamily="34" charset="0"/>
              </a:rPr>
              <a:t>TRANSMISSION ELECTRON</a:t>
            </a:r>
          </a:p>
          <a:p>
            <a:pPr algn="ctr" eaLnBrk="1" hangingPunct="1"/>
            <a:r>
              <a:rPr lang="en-US" altLang="zh-CN" sz="2000" b="1" dirty="0">
                <a:solidFill>
                  <a:srgbClr val="3333FF"/>
                </a:solidFill>
                <a:latin typeface="Arial" panose="020B0604020202020204" pitchFamily="34" charset="0"/>
              </a:rPr>
              <a:t> MICROSCOPE</a:t>
            </a:r>
            <a:r>
              <a:rPr lang="zh-CN" altLang="en-US" sz="2000" b="1" dirty="0">
                <a:solidFill>
                  <a:srgbClr val="3333FF"/>
                </a:solidFill>
                <a:latin typeface="Arial" panose="020B0604020202020204" pitchFamily="34" charset="0"/>
              </a:rPr>
              <a:t>，</a:t>
            </a:r>
            <a:r>
              <a:rPr lang="en-US" altLang="zh-CN" sz="2000" b="1" dirty="0">
                <a:solidFill>
                  <a:srgbClr val="3333FF"/>
                </a:solidFill>
                <a:latin typeface="Arial" panose="020B0604020202020204" pitchFamily="34" charset="0"/>
              </a:rPr>
              <a:t>TEM</a:t>
            </a:r>
          </a:p>
        </p:txBody>
      </p:sp>
      <p:pic>
        <p:nvPicPr>
          <p:cNvPr id="25605" name="Picture 5" descr="IMG_1898"/>
          <p:cNvPicPr>
            <a:picLocks noChangeAspect="1"/>
          </p:cNvPicPr>
          <p:nvPr/>
        </p:nvPicPr>
        <p:blipFill>
          <a:blip r:embed="rId3"/>
          <a:srcRect l="4933"/>
          <a:stretch>
            <a:fillRect/>
          </a:stretch>
        </p:blipFill>
        <p:spPr>
          <a:xfrm>
            <a:off x="4859338" y="404813"/>
            <a:ext cx="4160837" cy="6119812"/>
          </a:xfrm>
          <a:prstGeom prst="rect">
            <a:avLst/>
          </a:prstGeom>
          <a:noFill/>
          <a:ln w="9525">
            <a:noFill/>
          </a:ln>
        </p:spPr>
      </p:pic>
      <p:sp>
        <p:nvSpPr>
          <p:cNvPr id="25606" name="文本框 1"/>
          <p:cNvSpPr txBox="1"/>
          <p:nvPr/>
        </p:nvSpPr>
        <p:spPr>
          <a:xfrm>
            <a:off x="2376488" y="1125538"/>
            <a:ext cx="3341687" cy="369887"/>
          </a:xfrm>
          <a:prstGeom prst="rect">
            <a:avLst/>
          </a:prstGeom>
          <a:noFill/>
          <a:ln w="9525">
            <a:noFill/>
          </a:ln>
        </p:spPr>
        <p:txBody>
          <a:bodyPr>
            <a:spAutoFit/>
          </a:bodyPr>
          <a:lstStyle/>
          <a:p>
            <a:r>
              <a:rPr lang="zh-CN" altLang="en-US" b="1" dirty="0">
                <a:solidFill>
                  <a:srgbClr val="FF0000"/>
                </a:solidFill>
                <a:latin typeface="Arial" panose="020B0604020202020204" pitchFamily="34" charset="0"/>
              </a:rPr>
              <a:t>观察细胞内细微结构</a:t>
            </a:r>
          </a:p>
        </p:txBody>
      </p:sp>
      <p:pic>
        <p:nvPicPr>
          <p:cNvPr id="25607" name="图片 2"/>
          <p:cNvPicPr>
            <a:picLocks noChangeAspect="1"/>
          </p:cNvPicPr>
          <p:nvPr/>
        </p:nvPicPr>
        <p:blipFill>
          <a:blip r:embed="rId4"/>
          <a:stretch>
            <a:fillRect/>
          </a:stretch>
        </p:blipFill>
        <p:spPr>
          <a:xfrm>
            <a:off x="157163" y="3860800"/>
            <a:ext cx="2079625" cy="2592388"/>
          </a:xfrm>
          <a:prstGeom prst="rect">
            <a:avLst/>
          </a:prstGeom>
          <a:noFill/>
          <a:ln w="9525">
            <a:noFill/>
          </a:ln>
        </p:spPr>
      </p:pic>
      <p:sp>
        <p:nvSpPr>
          <p:cNvPr id="25608" name="文本框 3"/>
          <p:cNvSpPr txBox="1"/>
          <p:nvPr/>
        </p:nvSpPr>
        <p:spPr>
          <a:xfrm>
            <a:off x="2376488" y="4508500"/>
            <a:ext cx="1763712" cy="647700"/>
          </a:xfrm>
          <a:prstGeom prst="rect">
            <a:avLst/>
          </a:prstGeom>
          <a:noFill/>
          <a:ln w="9525">
            <a:noFill/>
          </a:ln>
        </p:spPr>
        <p:txBody>
          <a:bodyPr>
            <a:spAutoFit/>
          </a:bodyPr>
          <a:lstStyle/>
          <a:p>
            <a:r>
              <a:rPr lang="zh-CN" altLang="en-US" b="1" dirty="0">
                <a:solidFill>
                  <a:srgbClr val="FF0000"/>
                </a:solidFill>
                <a:latin typeface="Arial" panose="020B0604020202020204" pitchFamily="34" charset="0"/>
              </a:rPr>
              <a:t>肾上腺细胞激素分泌</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idx="1"/>
          </p:nvPr>
        </p:nvSpPr>
        <p:spPr>
          <a:xfrm>
            <a:off x="457200" y="1773238"/>
            <a:ext cx="8229600" cy="4392612"/>
          </a:xfrm>
        </p:spPr>
        <p:txBody>
          <a:bodyPr vert="horz" wrap="square" lIns="91440" tIns="45720" rIns="91440" bIns="45720" anchor="t" anchorCtr="0"/>
          <a:lstStyle/>
          <a:p>
            <a:pPr algn="just" eaLnBrk="1" hangingPunct="1">
              <a:lnSpc>
                <a:spcPct val="200000"/>
              </a:lnSpc>
            </a:pPr>
            <a:r>
              <a:rPr lang="en-US" altLang="zh-CN" sz="2800" b="1" dirty="0">
                <a:solidFill>
                  <a:srgbClr val="3333FF"/>
                </a:solidFill>
              </a:rPr>
              <a:t>20</a:t>
            </a:r>
            <a:r>
              <a:rPr lang="zh-CN" altLang="en-US" sz="2800" b="1" dirty="0">
                <a:solidFill>
                  <a:srgbClr val="3333FF"/>
                </a:solidFill>
              </a:rPr>
              <a:t>世纪</a:t>
            </a:r>
            <a:r>
              <a:rPr lang="en-US" altLang="zh-CN" sz="2800" b="1" dirty="0">
                <a:solidFill>
                  <a:srgbClr val="3333FF"/>
                </a:solidFill>
              </a:rPr>
              <a:t>60</a:t>
            </a:r>
            <a:r>
              <a:rPr lang="zh-CN" altLang="en-US" sz="2800" b="1" dirty="0">
                <a:solidFill>
                  <a:srgbClr val="3333FF"/>
                </a:solidFill>
              </a:rPr>
              <a:t>年代问世，</a:t>
            </a:r>
            <a:r>
              <a:rPr lang="zh-CN" altLang="en-US" sz="2800" b="1" dirty="0">
                <a:solidFill>
                  <a:srgbClr val="C00000"/>
                </a:solidFill>
              </a:rPr>
              <a:t>用来观察标本表面结构。</a:t>
            </a:r>
            <a:endParaRPr lang="zh-CN" altLang="en-US" sz="2800" b="1" dirty="0">
              <a:solidFill>
                <a:srgbClr val="3333FF"/>
              </a:solidFill>
            </a:endParaRPr>
          </a:p>
          <a:p>
            <a:pPr algn="just" eaLnBrk="1" hangingPunct="1">
              <a:lnSpc>
                <a:spcPct val="200000"/>
              </a:lnSpc>
            </a:pPr>
            <a:r>
              <a:rPr lang="zh-CN" altLang="en-US" sz="2800" b="1" dirty="0">
                <a:solidFill>
                  <a:srgbClr val="3333FF"/>
                </a:solidFill>
              </a:rPr>
              <a:t>分辨力为</a:t>
            </a:r>
            <a:r>
              <a:rPr lang="en-US" altLang="zh-CN" sz="2800" b="1" dirty="0">
                <a:solidFill>
                  <a:srgbClr val="3333FF"/>
                </a:solidFill>
              </a:rPr>
              <a:t>6~10nm</a:t>
            </a:r>
            <a:r>
              <a:rPr lang="zh-CN" altLang="en-US" sz="2800" b="1" dirty="0">
                <a:solidFill>
                  <a:srgbClr val="3333FF"/>
                </a:solidFill>
              </a:rPr>
              <a:t>，由于人眼的分辨力（区别荧光屏上距离最近两个光点的能力）为</a:t>
            </a:r>
            <a:r>
              <a:rPr lang="en-US" altLang="zh-CN" sz="2800" b="1" dirty="0">
                <a:solidFill>
                  <a:srgbClr val="3333FF"/>
                </a:solidFill>
              </a:rPr>
              <a:t>0.2mm</a:t>
            </a:r>
            <a:r>
              <a:rPr lang="zh-CN" altLang="en-US" sz="2800" b="1" dirty="0">
                <a:solidFill>
                  <a:srgbClr val="3333FF"/>
                </a:solidFill>
              </a:rPr>
              <a:t>，扫描电镜的有效放大倍率为</a:t>
            </a:r>
            <a:r>
              <a:rPr lang="en-US" altLang="zh-CN" sz="2800" b="1" dirty="0">
                <a:solidFill>
                  <a:srgbClr val="3333FF"/>
                </a:solidFill>
              </a:rPr>
              <a:t>0.2mm/10nm=20000X</a:t>
            </a:r>
            <a:r>
              <a:rPr lang="zh-CN" altLang="en-US" sz="2800" b="1" dirty="0">
                <a:solidFill>
                  <a:srgbClr val="3333FF"/>
                </a:solidFill>
              </a:rPr>
              <a:t>。</a:t>
            </a:r>
          </a:p>
        </p:txBody>
      </p:sp>
      <p:sp>
        <p:nvSpPr>
          <p:cNvPr id="26627" name="Rectangle 3"/>
          <p:cNvSpPr>
            <a:spLocks noGrp="1"/>
          </p:cNvSpPr>
          <p:nvPr>
            <p:ph type="title"/>
          </p:nvPr>
        </p:nvSpPr>
        <p:spPr>
          <a:xfrm>
            <a:off x="0" y="475933"/>
            <a:ext cx="8229600" cy="641350"/>
          </a:xfrm>
        </p:spPr>
        <p:txBody>
          <a:bodyPr vert="horz" wrap="square" lIns="91440" tIns="45720" rIns="91440" bIns="45720" anchor="t" anchorCtr="0"/>
          <a:lstStyle/>
          <a:p>
            <a:pPr eaLnBrk="1" hangingPunct="1"/>
            <a:r>
              <a:rPr lang="en-US" altLang="zh-CN"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二）扫描电子显微镜</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rythrocytes,%20platelets,%20T-lymphocyte"/>
          <p:cNvPicPr>
            <a:picLocks noChangeAspect="1"/>
          </p:cNvPicPr>
          <p:nvPr/>
        </p:nvPicPr>
        <p:blipFill>
          <a:blip r:embed="rId2"/>
          <a:stretch>
            <a:fillRect/>
          </a:stretch>
        </p:blipFill>
        <p:spPr>
          <a:xfrm>
            <a:off x="827088" y="217488"/>
            <a:ext cx="3240087" cy="2430462"/>
          </a:xfrm>
          <a:prstGeom prst="rect">
            <a:avLst/>
          </a:prstGeom>
          <a:noFill/>
          <a:ln w="9525">
            <a:noFill/>
          </a:ln>
        </p:spPr>
      </p:pic>
      <p:sp>
        <p:nvSpPr>
          <p:cNvPr id="27651" name="Rectangle 3"/>
          <p:cNvSpPr/>
          <p:nvPr/>
        </p:nvSpPr>
        <p:spPr>
          <a:xfrm>
            <a:off x="4284663" y="5565775"/>
            <a:ext cx="4175125" cy="400050"/>
          </a:xfrm>
          <a:prstGeom prst="rect">
            <a:avLst/>
          </a:prstGeom>
          <a:noFill/>
          <a:ln w="9525">
            <a:noFill/>
          </a:ln>
        </p:spPr>
        <p:txBody>
          <a:bodyPr>
            <a:spAutoFit/>
          </a:bodyPr>
          <a:lstStyle/>
          <a:p>
            <a:pPr algn="ctr" eaLnBrk="1" hangingPunct="1"/>
            <a:r>
              <a:rPr lang="zh-CN" altLang="en-US" sz="2000" b="1" dirty="0">
                <a:solidFill>
                  <a:srgbClr val="0000FF"/>
                </a:solidFill>
                <a:latin typeface="黑体" panose="02010609060101010101" pitchFamily="49" charset="-122"/>
                <a:ea typeface="黑体" panose="02010609060101010101" pitchFamily="49" charset="-122"/>
              </a:rPr>
              <a:t>癌细胞、红细胞、白细胞</a:t>
            </a:r>
            <a:r>
              <a:rPr lang="zh-CN" altLang="en-US" sz="2000" b="1" dirty="0">
                <a:solidFill>
                  <a:srgbClr val="FFFFFF"/>
                </a:solidFill>
                <a:latin typeface="黑体" panose="02010609060101010101" pitchFamily="49" charset="-122"/>
                <a:ea typeface="黑体" panose="02010609060101010101" pitchFamily="49" charset="-122"/>
              </a:rPr>
              <a:t>类红细胞</a:t>
            </a:r>
          </a:p>
        </p:txBody>
      </p:sp>
      <p:pic>
        <p:nvPicPr>
          <p:cNvPr id="27652" name="图片 2"/>
          <p:cNvPicPr>
            <a:picLocks noChangeAspect="1"/>
          </p:cNvPicPr>
          <p:nvPr/>
        </p:nvPicPr>
        <p:blipFill>
          <a:blip r:embed="rId3"/>
          <a:stretch>
            <a:fillRect/>
          </a:stretch>
        </p:blipFill>
        <p:spPr>
          <a:xfrm>
            <a:off x="4356100" y="2932113"/>
            <a:ext cx="3240088" cy="2422525"/>
          </a:xfrm>
          <a:prstGeom prst="rect">
            <a:avLst/>
          </a:prstGeom>
          <a:noFill/>
          <a:ln w="9525">
            <a:noFill/>
          </a:ln>
        </p:spPr>
      </p:pic>
      <p:pic>
        <p:nvPicPr>
          <p:cNvPr id="27653" name="Picture 2"/>
          <p:cNvPicPr>
            <a:picLocks noChangeAspect="1"/>
          </p:cNvPicPr>
          <p:nvPr/>
        </p:nvPicPr>
        <p:blipFill>
          <a:blip r:embed="rId4"/>
          <a:stretch>
            <a:fillRect/>
          </a:stretch>
        </p:blipFill>
        <p:spPr>
          <a:xfrm>
            <a:off x="827088" y="2924175"/>
            <a:ext cx="3240087" cy="2430463"/>
          </a:xfrm>
          <a:prstGeom prst="rect">
            <a:avLst/>
          </a:prstGeom>
          <a:noFill/>
          <a:ln w="9525">
            <a:noFill/>
          </a:ln>
        </p:spPr>
      </p:pic>
      <p:pic>
        <p:nvPicPr>
          <p:cNvPr id="27654" name="Picture 5"/>
          <p:cNvPicPr>
            <a:picLocks noChangeAspect="1"/>
          </p:cNvPicPr>
          <p:nvPr/>
        </p:nvPicPr>
        <p:blipFill>
          <a:blip r:embed="rId5"/>
          <a:stretch>
            <a:fillRect/>
          </a:stretch>
        </p:blipFill>
        <p:spPr>
          <a:xfrm>
            <a:off x="4356100" y="217488"/>
            <a:ext cx="3240088" cy="2492375"/>
          </a:xfrm>
          <a:prstGeom prst="rect">
            <a:avLst/>
          </a:prstGeom>
          <a:noFill/>
          <a:ln w="9525">
            <a:noFill/>
          </a:ln>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950" y="116205"/>
            <a:ext cx="4572000" cy="521970"/>
          </a:xfrm>
          <a:prstGeom prst="rect">
            <a:avLst/>
          </a:prstGeom>
          <a:noFill/>
        </p:spPr>
        <p:txBody>
          <a:bodyPr wrap="square" rtlCol="0" anchor="t">
            <a:spAutoFit/>
          </a:bodyPr>
          <a:lstStyle/>
          <a:p>
            <a:r>
              <a:rPr lang="zh-CN" altLang="en-US" sz="2800">
                <a:solidFill>
                  <a:srgbClr val="0000FF"/>
                </a:solidFill>
                <a:latin typeface="黑体" panose="02010609060101010101" pitchFamily="49" charset="-122"/>
                <a:ea typeface="黑体" panose="02010609060101010101" pitchFamily="49" charset="-122"/>
              </a:rPr>
              <a:t>（三）冷冻电镜</a:t>
            </a:r>
          </a:p>
        </p:txBody>
      </p:sp>
      <p:pic>
        <p:nvPicPr>
          <p:cNvPr id="103" name="图片 102"/>
          <p:cNvPicPr/>
          <p:nvPr>
            <p:custDataLst>
              <p:tags r:id="rId1"/>
            </p:custDataLst>
          </p:nvPr>
        </p:nvPicPr>
        <p:blipFill>
          <a:blip r:embed="rId3"/>
          <a:stretch>
            <a:fillRect/>
          </a:stretch>
        </p:blipFill>
        <p:spPr>
          <a:xfrm>
            <a:off x="179705" y="836295"/>
            <a:ext cx="3802380" cy="3403600"/>
          </a:xfrm>
          <a:prstGeom prst="rect">
            <a:avLst/>
          </a:prstGeom>
          <a:noFill/>
          <a:ln w="9525">
            <a:noFill/>
          </a:ln>
        </p:spPr>
      </p:pic>
      <p:sp>
        <p:nvSpPr>
          <p:cNvPr id="3" name="文本框 2"/>
          <p:cNvSpPr txBox="1"/>
          <p:nvPr/>
        </p:nvSpPr>
        <p:spPr>
          <a:xfrm>
            <a:off x="179705" y="4580890"/>
            <a:ext cx="8835390" cy="2553335"/>
          </a:xfrm>
          <a:prstGeom prst="rect">
            <a:avLst/>
          </a:prstGeom>
          <a:noFill/>
        </p:spPr>
        <p:txBody>
          <a:bodyPr wrap="square" rtlCol="0" anchor="t">
            <a:spAutoFit/>
          </a:bodyPr>
          <a:lstStyle/>
          <a:p>
            <a:pPr marL="285750" indent="-285750">
              <a:buFont typeface="Wingdings" panose="05000000000000000000" charset="0"/>
              <a:buChar char="Ø"/>
            </a:pPr>
            <a:r>
              <a:rPr lang="zh-CN" altLang="en-US" sz="2000">
                <a:latin typeface="黑体" panose="02010609060101010101" pitchFamily="49" charset="-122"/>
                <a:ea typeface="黑体" panose="02010609060101010101" pitchFamily="49" charset="-122"/>
                <a:cs typeface="黑体" panose="02010609060101010101" pitchFamily="49" charset="-122"/>
              </a:rPr>
              <a:t>冷冻电镜主要应用在结构生物学和材料科学当中</a:t>
            </a:r>
          </a:p>
          <a:p>
            <a:pPr marL="285750" indent="-285750">
              <a:buFont typeface="Wingdings" panose="05000000000000000000" charset="0"/>
              <a:buChar char="Ø"/>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r>
              <a:rPr lang="zh-CN" altLang="en-US" sz="2000">
                <a:latin typeface="黑体" panose="02010609060101010101" pitchFamily="49" charset="-122"/>
                <a:ea typeface="黑体" panose="02010609060101010101" pitchFamily="49" charset="-122"/>
                <a:cs typeface="黑体" panose="02010609060101010101" pitchFamily="49" charset="-122"/>
              </a:rPr>
              <a:t>新冠病毒的结构与其他几种冠状病毒进行了比较，发现2019-nCoV的S蛋白整体结构与SARS病毒S蛋白的整体结构相似，各个结构之间具有高度同源性</a:t>
            </a:r>
          </a:p>
          <a:p>
            <a:pPr marL="285750" indent="-285750">
              <a:buFont typeface="Wingdings" panose="05000000000000000000" charset="0"/>
              <a:buChar char="Ø"/>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r>
              <a:rPr lang="en-US" altLang="zh-CN" sz="2000">
                <a:latin typeface="黑体" panose="02010609060101010101" pitchFamily="49" charset="-122"/>
                <a:ea typeface="黑体" panose="02010609060101010101" pitchFamily="49" charset="-122"/>
                <a:cs typeface="黑体" panose="02010609060101010101" pitchFamily="49" charset="-122"/>
              </a:rPr>
              <a:t>2017</a:t>
            </a:r>
            <a:r>
              <a:rPr lang="zh-CN" altLang="en-US" sz="2000">
                <a:latin typeface="黑体" panose="02010609060101010101" pitchFamily="49" charset="-122"/>
                <a:ea typeface="黑体" panose="02010609060101010101" pitchFamily="49" charset="-122"/>
                <a:cs typeface="黑体" panose="02010609060101010101" pitchFamily="49" charset="-122"/>
              </a:rPr>
              <a:t>年：诺贝尔化学奖（溶液中生物分子结构高分辨率测定的冷冻电子显微镜）</a:t>
            </a:r>
          </a:p>
          <a:p>
            <a:pPr>
              <a:buFont typeface="Wingdings" panose="05000000000000000000" charset="0"/>
            </a:pP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100" name="图片 99"/>
          <p:cNvPicPr/>
          <p:nvPr/>
        </p:nvPicPr>
        <p:blipFill>
          <a:blip r:embed="rId4"/>
          <a:stretch>
            <a:fillRect/>
          </a:stretch>
        </p:blipFill>
        <p:spPr>
          <a:xfrm>
            <a:off x="3996055" y="793115"/>
            <a:ext cx="5066665" cy="3181350"/>
          </a:xfrm>
          <a:prstGeom prst="rect">
            <a:avLst/>
          </a:prstGeom>
          <a:noFill/>
          <a:ln w="9525">
            <a:noFill/>
          </a:ln>
        </p:spPr>
      </p:pic>
      <p:sp>
        <p:nvSpPr>
          <p:cNvPr id="4" name="文本框 3"/>
          <p:cNvSpPr txBox="1"/>
          <p:nvPr/>
        </p:nvSpPr>
        <p:spPr>
          <a:xfrm>
            <a:off x="4109085" y="4061460"/>
            <a:ext cx="4905375" cy="39878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样品制备：</a:t>
            </a:r>
            <a:r>
              <a:rPr lang="zh-CN" altLang="en-US" b="1">
                <a:solidFill>
                  <a:srgbClr val="0000FF"/>
                </a:solidFill>
                <a:latin typeface="黑体" panose="02010609060101010101" pitchFamily="49" charset="-122"/>
                <a:ea typeface="黑体" panose="02010609060101010101" pitchFamily="49" charset="-122"/>
                <a:cs typeface="黑体" panose="02010609060101010101" pitchFamily="49" charset="-122"/>
              </a:rPr>
              <a:t>晶体</a:t>
            </a:r>
            <a:r>
              <a:rPr lang="en-US" altLang="zh-CN">
                <a:latin typeface="黑体" panose="02010609060101010101" pitchFamily="49" charset="-122"/>
                <a:ea typeface="黑体" panose="02010609060101010101" pitchFamily="49" charset="-122"/>
                <a:cs typeface="黑体" panose="02010609060101010101" pitchFamily="49" charset="-122"/>
              </a:rPr>
              <a:t>              </a:t>
            </a:r>
            <a:r>
              <a:rPr lang="zh-CN" altLang="en-US" b="1">
                <a:solidFill>
                  <a:srgbClr val="0000FF"/>
                </a:solidFill>
                <a:latin typeface="黑体" panose="02010609060101010101" pitchFamily="49" charset="-122"/>
                <a:ea typeface="黑体" panose="02010609060101010101" pitchFamily="49" charset="-122"/>
                <a:cs typeface="黑体" panose="02010609060101010101" pitchFamily="49" charset="-122"/>
              </a:rPr>
              <a:t>冷冻样品</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36"/>
          <p:cNvPicPr>
            <a:picLocks noChangeAspect="1"/>
          </p:cNvPicPr>
          <p:nvPr/>
        </p:nvPicPr>
        <p:blipFill>
          <a:blip r:embed="rId2"/>
          <a:stretch>
            <a:fillRect/>
          </a:stretch>
        </p:blipFill>
        <p:spPr>
          <a:xfrm>
            <a:off x="395605" y="332105"/>
            <a:ext cx="7289800" cy="5288280"/>
          </a:xfrm>
          <a:prstGeom prst="rect">
            <a:avLst/>
          </a:prstGeom>
          <a:noFill/>
          <a:ln w="9525">
            <a:noFill/>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0" name="9 Conector recto"/>
          <p:cNvCxnSpPr/>
          <p:nvPr/>
        </p:nvCxnSpPr>
        <p:spPr>
          <a:xfrm rot="5400000">
            <a:off x="4462463" y="-2147481100"/>
            <a:ext cx="0" cy="7805738"/>
          </a:xfrm>
          <a:prstGeom prst="line">
            <a:avLst/>
          </a:prstGeom>
          <a:ln w="9525" cap="flat" cmpd="sng">
            <a:solidFill>
              <a:srgbClr val="D9D9D9"/>
            </a:solidFill>
            <a:prstDash val="solid"/>
            <a:headEnd type="none" w="med" len="med"/>
            <a:tailEnd type="none" w="med" len="med"/>
          </a:ln>
        </p:spPr>
      </p:cxnSp>
      <p:sp>
        <p:nvSpPr>
          <p:cNvPr id="8195" name="1 Título"/>
          <p:cNvSpPr txBox="1"/>
          <p:nvPr/>
        </p:nvSpPr>
        <p:spPr>
          <a:xfrm>
            <a:off x="35560" y="44450"/>
            <a:ext cx="7958138" cy="717550"/>
          </a:xfrm>
          <a:prstGeom prst="rect">
            <a:avLst/>
          </a:prstGeom>
          <a:noFill/>
          <a:ln w="9525">
            <a:noFill/>
          </a:ln>
        </p:spPr>
        <p:txBody>
          <a:bodyPr lIns="0" tIns="0" rIns="0" bIns="0"/>
          <a:lstStyle/>
          <a:p>
            <a:pPr algn="ctr" eaLnBrk="1" fontAlgn="t"/>
            <a:r>
              <a:rPr lang="zh-CN" altLang="en-US" sz="3200" b="1" dirty="0">
                <a:solidFill>
                  <a:srgbClr val="0066FF"/>
                </a:solidFill>
                <a:latin typeface="黑体" panose="02010609060101010101" pitchFamily="49" charset="-122"/>
                <a:ea typeface="黑体" panose="02010609060101010101" pitchFamily="49" charset="-122"/>
              </a:rPr>
              <a:t>第二节 细胞的分离与培养</a:t>
            </a:r>
          </a:p>
        </p:txBody>
      </p:sp>
      <p:sp>
        <p:nvSpPr>
          <p:cNvPr id="5" name="1 Título"/>
          <p:cNvSpPr txBox="1"/>
          <p:nvPr/>
        </p:nvSpPr>
        <p:spPr>
          <a:xfrm>
            <a:off x="35243" y="83629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a:t>
            </a:r>
            <a:r>
              <a:rPr lang="zh-CN" altLang="en-US" sz="2700" b="1" dirty="0">
                <a:solidFill>
                  <a:srgbClr val="C00000"/>
                </a:solidFill>
                <a:latin typeface="黑体" panose="02010609060101010101" pitchFamily="49" charset="-122"/>
                <a:ea typeface="黑体" panose="02010609060101010101" pitchFamily="49" charset="-122"/>
              </a:rPr>
              <a:t>细胞</a:t>
            </a:r>
            <a:r>
              <a:rPr lang="zh-CN" altLang="en-US" sz="2700" b="1" dirty="0">
                <a:solidFill>
                  <a:srgbClr val="0066FF"/>
                </a:solidFill>
                <a:latin typeface="黑体" panose="02010609060101010101" pitchFamily="49" charset="-122"/>
                <a:ea typeface="黑体" panose="02010609060101010101" pitchFamily="49" charset="-122"/>
              </a:rPr>
              <a:t>的分离</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 name="직사각형 24"/>
          <p:cNvSpPr/>
          <p:nvPr/>
        </p:nvSpPr>
        <p:spPr>
          <a:xfrm>
            <a:off x="2297113" y="2017713"/>
            <a:ext cx="4532313" cy="915988"/>
          </a:xfrm>
          <a:prstGeom prst="rect">
            <a:avLst/>
          </a:prstGeom>
          <a:solidFill>
            <a:srgbClr val="00B0F0">
              <a:alpha val="39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44000" anchor="b" anchorCtr="1"/>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mn-lt"/>
                <a:ea typeface="微软雅黑" panose="020B0503020204020204" charset="-122"/>
                <a:cs typeface="Tahoma" panose="020B0604030504040204" pitchFamily="34" charset="0"/>
              </a:rPr>
              <a:t>（机械或者酶解方法制备游离细胞悬液）</a:t>
            </a:r>
            <a:endParaRPr kumimoji="0" lang="en-US" altLang="zh-CN" sz="1800" b="0" i="0" u="none" strike="noStrike" kern="1200" cap="none" spc="0" normalizeH="0" baseline="0" noProof="0" dirty="0">
              <a:ln>
                <a:noFill/>
              </a:ln>
              <a:solidFill>
                <a:schemeClr val="tx1"/>
              </a:solidFill>
              <a:effectLst/>
              <a:uLnTx/>
              <a:uFillTx/>
              <a:latin typeface="+mn-lt"/>
              <a:ea typeface="微软雅黑" panose="020B0503020204020204" charset="-122"/>
              <a:cs typeface="Tahoma" panose="020B0604030504040204" pitchFamily="34" charset="0"/>
            </a:endParaRPr>
          </a:p>
        </p:txBody>
      </p:sp>
      <p:grpSp>
        <p:nvGrpSpPr>
          <p:cNvPr id="2" name="그룹 31"/>
          <p:cNvGrpSpPr/>
          <p:nvPr/>
        </p:nvGrpSpPr>
        <p:grpSpPr>
          <a:xfrm>
            <a:off x="1837462" y="2933967"/>
            <a:ext cx="5452124" cy="853607"/>
            <a:chOff x="1949380" y="3105010"/>
            <a:chExt cx="5260312" cy="793750"/>
          </a:xfrm>
          <a:solidFill>
            <a:schemeClr val="bg1">
              <a:lumMod val="65000"/>
            </a:schemeClr>
          </a:solidFill>
        </p:grpSpPr>
        <p:cxnSp>
          <p:nvCxnSpPr>
            <p:cNvPr id="9" name="직선 연결선 32"/>
            <p:cNvCxnSpPr/>
            <p:nvPr/>
          </p:nvCxnSpPr>
          <p:spPr>
            <a:xfrm flipH="1">
              <a:off x="1949380" y="3657600"/>
              <a:ext cx="5260312" cy="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직선 연결선 33"/>
            <p:cNvCxnSpPr/>
            <p:nvPr/>
          </p:nvCxnSpPr>
          <p:spPr>
            <a:xfrm>
              <a:off x="1949380"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직선 연결선 34"/>
            <p:cNvCxnSpPr/>
            <p:nvPr/>
          </p:nvCxnSpPr>
          <p:spPr>
            <a:xfrm>
              <a:off x="7209692"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직선 연결선 35"/>
            <p:cNvCxnSpPr/>
            <p:nvPr/>
          </p:nvCxnSpPr>
          <p:spPr>
            <a:xfrm>
              <a:off x="4579538" y="3105010"/>
              <a:ext cx="0" cy="79375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3" name="직사각형 48"/>
          <p:cNvSpPr/>
          <p:nvPr/>
        </p:nvSpPr>
        <p:spPr>
          <a:xfrm>
            <a:off x="531813" y="4249738"/>
            <a:ext cx="2611438"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悬浮或者贴壁细胞；</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细胞的密度</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
        <p:nvSpPr>
          <p:cNvPr id="14" name="직사각형 50"/>
          <p:cNvSpPr/>
          <p:nvPr/>
        </p:nvSpPr>
        <p:spPr>
          <a:xfrm>
            <a:off x="531813" y="3771900"/>
            <a:ext cx="2611438" cy="442913"/>
          </a:xfrm>
          <a:prstGeom prst="rect">
            <a:avLst/>
          </a:prstGeom>
          <a:solidFill>
            <a:schemeClr val="accent6">
              <a:alpha val="3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ko-KR" sz="1800" b="1" i="0" u="none" strike="noStrike" kern="1200" cap="none" spc="0" normalizeH="0" baseline="0" noProof="0" dirty="0">
                <a:ln>
                  <a:noFill/>
                </a:ln>
                <a:solidFill>
                  <a:schemeClr val="tx1"/>
                </a:solidFill>
                <a:effectLst/>
                <a:uLnTx/>
                <a:uFillTx/>
                <a:latin typeface="黑体" panose="02010609060101010101" pitchFamily="49" charset="-122"/>
                <a:ea typeface="+mn-ea"/>
                <a:cs typeface="+mn-cs"/>
              </a:rPr>
              <a:t>差速或密度梯度离心</a:t>
            </a:r>
          </a:p>
        </p:txBody>
      </p:sp>
      <p:sp>
        <p:nvSpPr>
          <p:cNvPr id="19" name="직사각형 50"/>
          <p:cNvSpPr/>
          <p:nvPr/>
        </p:nvSpPr>
        <p:spPr>
          <a:xfrm>
            <a:off x="3267075" y="3771900"/>
            <a:ext cx="2609850" cy="442913"/>
          </a:xfrm>
          <a:prstGeom prst="rect">
            <a:avLst/>
          </a:prstGeom>
          <a:solidFill>
            <a:schemeClr val="accent6">
              <a:alpha val="3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流式细胞术</a:t>
            </a:r>
            <a:endParaRPr kumimoji="0" lang="ko-KR"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1" name="직사각형 50"/>
          <p:cNvSpPr/>
          <p:nvPr/>
        </p:nvSpPr>
        <p:spPr>
          <a:xfrm>
            <a:off x="6000750" y="3771900"/>
            <a:ext cx="2611438" cy="442913"/>
          </a:xfrm>
          <a:prstGeom prst="rect">
            <a:avLst/>
          </a:prstGeom>
          <a:solidFill>
            <a:schemeClr val="accent6">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其他方法</a:t>
            </a:r>
            <a:endParaRPr kumimoji="0" lang="ko-KR" altLang="en-US" sz="1800" b="1" i="0" u="none" strike="noStrike" kern="1200" cap="none" spc="0" normalizeH="0" baseline="0" noProof="0" dirty="0">
              <a:ln>
                <a:noFill/>
              </a:ln>
              <a:solidFill>
                <a:schemeClr val="tx1"/>
              </a:solidFill>
              <a:effectLst/>
              <a:uLnTx/>
              <a:uFillTx/>
              <a:latin typeface="黑体" panose="02010609060101010101" pitchFamily="49" charset="-122"/>
              <a:ea typeface="+mn-ea"/>
              <a:cs typeface="+mn-cs"/>
            </a:endParaRPr>
          </a:p>
        </p:txBody>
      </p:sp>
      <p:sp>
        <p:nvSpPr>
          <p:cNvPr id="23" name="speed"/>
          <p:cNvSpPr txBox="1">
            <a:spLocks noChangeArrowheads="1"/>
          </p:cNvSpPr>
          <p:nvPr/>
        </p:nvSpPr>
        <p:spPr bwMode="auto">
          <a:xfrm>
            <a:off x="2296532" y="2060495"/>
            <a:ext cx="4532825" cy="384255"/>
          </a:xfrm>
          <a:prstGeom prst="rect">
            <a:avLst/>
          </a:prstGeom>
          <a:noFill/>
          <a:scene3d>
            <a:camera prst="orthographicFront">
              <a:rot lat="0" lon="0" rev="0"/>
            </a:camera>
            <a:lightRig rig="threePt" dir="t"/>
          </a:scene3d>
          <a:sp3d prstMaterial="matte">
            <a:bevelT w="1270" h="1270"/>
          </a:sp3d>
        </p:spPr>
        <p:txBody>
          <a:bodyPr lIns="0" tIns="0" rIns="0" bIns="0" anchor="ctr" anchorCtr="1">
            <a:norm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914400" rtl="0" eaLnBrk="1" fontAlgn="base" latinLnBrk="1" hangingPunct="1">
              <a:lnSpc>
                <a:spcPct val="100000"/>
              </a:lnSpc>
              <a:spcBef>
                <a:spcPct val="0"/>
              </a:spcBef>
              <a:spcAft>
                <a:spcPct val="0"/>
              </a:spcAft>
              <a:buClr>
                <a:prstClr val="white"/>
              </a:buClr>
              <a:buSzTx/>
              <a:buFont typeface="Arial" panose="020B0604020202020204" pitchFamily="34" charset="0"/>
              <a:buNone/>
              <a:defRPr/>
            </a:pPr>
            <a:r>
              <a:rPr kumimoji="1" lang="zh-CN"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rPr>
              <a:t>从实体组织中分离活细胞</a:t>
            </a:r>
            <a:endParaRPr kumimoji="1" lang="en-US" altLang="ko-KR"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4" name="직사각형 48"/>
          <p:cNvSpPr/>
          <p:nvPr/>
        </p:nvSpPr>
        <p:spPr>
          <a:xfrm>
            <a:off x="3267075" y="4249738"/>
            <a:ext cx="2609850"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荧光的特异抗体标记待分离的细胞，在流失细胞仪中分选</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
        <p:nvSpPr>
          <p:cNvPr id="25" name="직사각형 48"/>
          <p:cNvSpPr/>
          <p:nvPr/>
        </p:nvSpPr>
        <p:spPr>
          <a:xfrm>
            <a:off x="6000750" y="4249738"/>
            <a:ext cx="2611438"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免疫磁珠法</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激光捕获显微切割等</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ox(in)">
                                      <p:cBhvr>
                                        <p:cTn id="7" dur="500"/>
                                        <p:tgtEl>
                                          <p:spTgt spid="819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tretch>
            <a:fillRect/>
          </a:stretch>
        </p:blipFill>
        <p:spPr>
          <a:xfrm>
            <a:off x="2870835" y="188595"/>
            <a:ext cx="3392805" cy="6616065"/>
          </a:xfrm>
          <a:prstGeom prst="rect">
            <a:avLst/>
          </a:prstGeom>
        </p:spPr>
      </p:pic>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9750" y="692150"/>
            <a:ext cx="7527925" cy="2676525"/>
          </a:xfrm>
          <a:prstGeom prst="rect">
            <a:avLst/>
          </a:prstGeom>
          <a:noFill/>
        </p:spPr>
        <p:txBody>
          <a:bodyPr wrap="square" rtlCol="0">
            <a:spAutoFit/>
          </a:bodyPr>
          <a:lstStyle/>
          <a:p>
            <a:r>
              <a:rPr lang="zh-CN" altLang="en-US" sz="2800">
                <a:solidFill>
                  <a:srgbClr val="0000FF"/>
                </a:solidFill>
                <a:latin typeface="黑体" panose="02010609060101010101" pitchFamily="49" charset="-122"/>
                <a:ea typeface="黑体" panose="02010609060101010101" pitchFamily="49" charset="-122"/>
              </a:rPr>
              <a:t>（一）差速离心和密度梯度离心（见后）</a:t>
            </a:r>
          </a:p>
          <a:p>
            <a:pPr marL="457200" indent="-457200">
              <a:buFont typeface="Wingdings" panose="05000000000000000000" charset="0"/>
              <a:buChar char="Ø"/>
            </a:pPr>
            <a:endParaRPr lang="zh-CN" altLang="en-US" sz="280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Ø"/>
            </a:pPr>
            <a:r>
              <a:rPr lang="zh-CN" altLang="en-US" sz="2800">
                <a:solidFill>
                  <a:srgbClr val="0000FF"/>
                </a:solidFill>
                <a:latin typeface="黑体" panose="02010609060101010101" pitchFamily="49" charset="-122"/>
                <a:ea typeface="黑体" panose="02010609060101010101" pitchFamily="49" charset="-122"/>
              </a:rPr>
              <a:t>通常以颗粒大小和密度进行离心选择</a:t>
            </a:r>
          </a:p>
          <a:p>
            <a:pPr marL="457200" indent="-457200">
              <a:buFont typeface="Wingdings" panose="05000000000000000000" charset="0"/>
              <a:buChar char="Ø"/>
            </a:pPr>
            <a:endParaRPr lang="zh-CN" altLang="en-US" sz="2800">
              <a:solidFill>
                <a:srgbClr val="0000FF"/>
              </a:solidFill>
              <a:latin typeface="黑体" panose="02010609060101010101" pitchFamily="49" charset="-122"/>
              <a:ea typeface="黑体" panose="02010609060101010101" pitchFamily="49" charset="-122"/>
            </a:endParaRPr>
          </a:p>
          <a:p>
            <a:pPr marL="457200" indent="-457200">
              <a:buFont typeface="Wingdings" panose="05000000000000000000" charset="0"/>
              <a:buChar char="Ø"/>
            </a:pPr>
            <a:r>
              <a:rPr lang="zh-CN" altLang="en-US" sz="2800">
                <a:solidFill>
                  <a:srgbClr val="0000FF"/>
                </a:solidFill>
                <a:latin typeface="黑体" panose="02010609060101010101" pitchFamily="49" charset="-122"/>
                <a:ea typeface="黑体" panose="02010609060101010101" pitchFamily="49" charset="-122"/>
              </a:rPr>
              <a:t>通常离心细胞内组分和颗粒</a:t>
            </a:r>
          </a:p>
          <a:p>
            <a:pPr marL="457200" indent="-457200">
              <a:buFont typeface="Wingdings" panose="05000000000000000000" charset="0"/>
              <a:buChar char="Ø"/>
            </a:pPr>
            <a:endParaRPr lang="zh-CN" altLang="en-US" sz="280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38"/>
          <p:cNvPicPr>
            <a:picLocks noChangeAspect="1"/>
          </p:cNvPicPr>
          <p:nvPr/>
        </p:nvPicPr>
        <p:blipFill>
          <a:blip r:embed="rId2"/>
          <a:stretch>
            <a:fillRect/>
          </a:stretch>
        </p:blipFill>
        <p:spPr>
          <a:xfrm>
            <a:off x="35560" y="404495"/>
            <a:ext cx="4358005" cy="4321175"/>
          </a:xfrm>
          <a:prstGeom prst="rect">
            <a:avLst/>
          </a:prstGeom>
          <a:noFill/>
          <a:ln w="9525">
            <a:noFill/>
          </a:ln>
        </p:spPr>
      </p:pic>
      <p:pic>
        <p:nvPicPr>
          <p:cNvPr id="102" name="图片 101"/>
          <p:cNvPicPr/>
          <p:nvPr/>
        </p:nvPicPr>
        <p:blipFill>
          <a:blip r:embed="rId3"/>
          <a:stretch>
            <a:fillRect/>
          </a:stretch>
        </p:blipFill>
        <p:spPr>
          <a:xfrm>
            <a:off x="4258310" y="836295"/>
            <a:ext cx="4725035" cy="4191000"/>
          </a:xfrm>
          <a:prstGeom prst="rect">
            <a:avLst/>
          </a:prstGeom>
          <a:noFill/>
          <a:ln w="9525">
            <a:noFill/>
          </a:ln>
        </p:spPr>
      </p:pic>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vert="horz" wrap="square" lIns="91440" tIns="45720" rIns="91440" bIns="45720" anchor="ctr" anchorCtr="0"/>
          <a:lstStyle/>
          <a:p>
            <a:pPr eaLnBrk="1" hangingPunct="1"/>
            <a:endParaRPr lang="zh-CN" altLang="zh-CN" dirty="0"/>
          </a:p>
        </p:txBody>
      </p:sp>
      <p:sp>
        <p:nvSpPr>
          <p:cNvPr id="39939"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39940" name="Picture 4" descr="40"/>
          <p:cNvPicPr>
            <a:picLocks noChangeAspect="1"/>
          </p:cNvPicPr>
          <p:nvPr/>
        </p:nvPicPr>
        <p:blipFill>
          <a:blip r:embed="rId2"/>
          <a:stretch>
            <a:fillRect/>
          </a:stretch>
        </p:blipFill>
        <p:spPr>
          <a:xfrm>
            <a:off x="323850" y="260350"/>
            <a:ext cx="7747635" cy="6282055"/>
          </a:xfrm>
          <a:prstGeom prst="rect">
            <a:avLst/>
          </a:prstGeom>
          <a:noFill/>
          <a:ln w="9525">
            <a:noFill/>
          </a:ln>
        </p:spPr>
      </p:pic>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type="body" idx="4294967295"/>
          </p:nvPr>
        </p:nvSpPr>
        <p:spPr>
          <a:xfrm>
            <a:off x="323850" y="1916113"/>
            <a:ext cx="8229600" cy="4525962"/>
          </a:xfrm>
        </p:spPr>
        <p:txBody>
          <a:bodyPr vert="horz" wrap="square" lIns="91440" tIns="45720" rIns="91440" bIns="45720" anchor="t" anchorCtr="0"/>
          <a:lstStyle/>
          <a:p>
            <a:pPr eaLnBrk="1" hangingPunct="1"/>
            <a:endParaRPr lang="zh-CN" altLang="zh-CN" dirty="0"/>
          </a:p>
        </p:txBody>
      </p:sp>
      <p:pic>
        <p:nvPicPr>
          <p:cNvPr id="40963" name="Picture 4" descr="41"/>
          <p:cNvPicPr>
            <a:picLocks noChangeAspect="1"/>
          </p:cNvPicPr>
          <p:nvPr/>
        </p:nvPicPr>
        <p:blipFill>
          <a:blip r:embed="rId2"/>
          <a:stretch>
            <a:fillRect/>
          </a:stretch>
        </p:blipFill>
        <p:spPr>
          <a:xfrm>
            <a:off x="395605" y="116205"/>
            <a:ext cx="6932930" cy="3120390"/>
          </a:xfrm>
          <a:prstGeom prst="rect">
            <a:avLst/>
          </a:prstGeom>
          <a:noFill/>
          <a:ln w="9525">
            <a:noFill/>
          </a:ln>
        </p:spPr>
      </p:pic>
      <p:pic>
        <p:nvPicPr>
          <p:cNvPr id="41986" name="Picture 4" descr="42"/>
          <p:cNvPicPr>
            <a:picLocks noChangeAspect="1"/>
          </p:cNvPicPr>
          <p:nvPr/>
        </p:nvPicPr>
        <p:blipFill>
          <a:blip r:embed="rId3"/>
          <a:stretch>
            <a:fillRect/>
          </a:stretch>
        </p:blipFill>
        <p:spPr>
          <a:xfrm>
            <a:off x="395605" y="3669030"/>
            <a:ext cx="6564630" cy="3002915"/>
          </a:xfrm>
          <a:prstGeom prst="rect">
            <a:avLst/>
          </a:prstGeom>
          <a:noFill/>
          <a:ln w="9525">
            <a:noFill/>
          </a:ln>
        </p:spPr>
      </p:pic>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43011" name="Picture 4" descr="43"/>
          <p:cNvPicPr>
            <a:picLocks noChangeAspect="1"/>
          </p:cNvPicPr>
          <p:nvPr/>
        </p:nvPicPr>
        <p:blipFill>
          <a:blip r:embed="rId2"/>
          <a:stretch>
            <a:fillRect/>
          </a:stretch>
        </p:blipFill>
        <p:spPr>
          <a:xfrm>
            <a:off x="684213" y="908050"/>
            <a:ext cx="7056437" cy="4762500"/>
          </a:xfrm>
          <a:prstGeom prst="rect">
            <a:avLst/>
          </a:prstGeom>
          <a:noFill/>
          <a:ln w="9525">
            <a:noFill/>
          </a:ln>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descr="超净台.jpg"/>
          <p:cNvPicPr>
            <a:picLocks noChangeAspect="1"/>
          </p:cNvPicPr>
          <p:nvPr/>
        </p:nvPicPr>
        <p:blipFill>
          <a:blip r:embed="rId2"/>
          <a:stretch>
            <a:fillRect/>
          </a:stretch>
        </p:blipFill>
        <p:spPr>
          <a:xfrm>
            <a:off x="755333" y="1051878"/>
            <a:ext cx="7470775" cy="5603875"/>
          </a:xfrm>
          <a:prstGeom prst="rect">
            <a:avLst/>
          </a:prstGeom>
          <a:noFill/>
          <a:ln w="9525">
            <a:noFill/>
          </a:ln>
        </p:spPr>
      </p:pic>
      <p:sp>
        <p:nvSpPr>
          <p:cNvPr id="2" name="矩形 4"/>
          <p:cNvSpPr/>
          <p:nvPr/>
        </p:nvSpPr>
        <p:spPr>
          <a:xfrm>
            <a:off x="323850" y="188595"/>
            <a:ext cx="6461125" cy="368300"/>
          </a:xfrm>
          <a:prstGeom prst="rect">
            <a:avLst/>
          </a:prstGeom>
          <a:noFill/>
          <a:ln w="9525">
            <a:noFill/>
          </a:ln>
        </p:spPr>
        <p:txBody>
          <a:bodyPr wrap="square">
            <a:spAutoFit/>
          </a:bodyPr>
          <a:lstStyle/>
          <a:p>
            <a:pPr defTabSz="457200">
              <a:spcBef>
                <a:spcPct val="30000"/>
              </a:spcBef>
            </a:pPr>
            <a:r>
              <a:rPr lang="en-US" altLang="zh-CN" b="1" dirty="0">
                <a:solidFill>
                  <a:srgbClr val="0000FF"/>
                </a:solidFill>
                <a:latin typeface="黑体" panose="02010609060101010101" pitchFamily="49" charset="-122"/>
                <a:ea typeface="黑体" panose="02010609060101010101" pitchFamily="49" charset="-122"/>
              </a:rPr>
              <a:t>1.</a:t>
            </a:r>
            <a:r>
              <a:rPr lang="zh-CN" altLang="en-US" b="1" dirty="0">
                <a:solidFill>
                  <a:srgbClr val="0000FF"/>
                </a:solidFill>
                <a:latin typeface="黑体" panose="02010609060101010101" pitchFamily="49" charset="-122"/>
                <a:ea typeface="黑体" panose="02010609060101010101" pitchFamily="49" charset="-122"/>
              </a:rPr>
              <a:t>细胞培养操作设备：生物安全柜</a:t>
            </a:r>
            <a:r>
              <a:rPr lang="zh-CN" altLang="en-US" b="1" dirty="0">
                <a:latin typeface="黑体" panose="02010609060101010101" pitchFamily="49" charset="-122"/>
                <a:ea typeface="黑体" panose="02010609060101010101" pitchFamily="49" charset="-122"/>
              </a:rPr>
              <a:t>（超净工作台</a:t>
            </a:r>
            <a:endParaRPr lang="en-US" altLang="zh-CN" dirty="0">
              <a:latin typeface="黑体" panose="02010609060101010101" pitchFamily="49" charset="-122"/>
              <a:ea typeface="黑体" panose="02010609060101010101" pitchFamily="49" charset="-122"/>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2" descr="培养箱0.jpg"/>
          <p:cNvPicPr>
            <a:picLocks noChangeAspect="1"/>
          </p:cNvPicPr>
          <p:nvPr/>
        </p:nvPicPr>
        <p:blipFill>
          <a:blip r:embed="rId2"/>
          <a:stretch>
            <a:fillRect/>
          </a:stretch>
        </p:blipFill>
        <p:spPr>
          <a:xfrm>
            <a:off x="322898" y="908368"/>
            <a:ext cx="8612187" cy="4994275"/>
          </a:xfrm>
          <a:prstGeom prst="rect">
            <a:avLst/>
          </a:prstGeom>
          <a:noFill/>
          <a:ln w="9525">
            <a:noFill/>
          </a:ln>
        </p:spPr>
      </p:pic>
      <p:sp>
        <p:nvSpPr>
          <p:cNvPr id="2" name="文本框 1"/>
          <p:cNvSpPr txBox="1"/>
          <p:nvPr/>
        </p:nvSpPr>
        <p:spPr>
          <a:xfrm>
            <a:off x="179070" y="188595"/>
            <a:ext cx="6877685" cy="460375"/>
          </a:xfrm>
          <a:prstGeom prst="rect">
            <a:avLst/>
          </a:prstGeom>
          <a:noFill/>
        </p:spPr>
        <p:txBody>
          <a:bodyPr wrap="square" rtlCol="0" anchor="t">
            <a:spAutoFit/>
          </a:bodyPr>
          <a:lstStyle/>
          <a:p>
            <a:r>
              <a:rPr lang="en-US" altLang="zh-CN" sz="2400" b="1" dirty="0">
                <a:solidFill>
                  <a:srgbClr val="0000FF"/>
                </a:solidFill>
                <a:latin typeface="黑体" panose="02010609060101010101" pitchFamily="49" charset="-122"/>
                <a:ea typeface="黑体" panose="02010609060101010101" pitchFamily="49" charset="-122"/>
                <a:sym typeface="+mn-ea"/>
              </a:rPr>
              <a:t>2. </a:t>
            </a:r>
            <a:r>
              <a:rPr lang="zh-CN" altLang="en-US" sz="2400" b="1" dirty="0">
                <a:solidFill>
                  <a:srgbClr val="0000FF"/>
                </a:solidFill>
                <a:latin typeface="黑体" panose="02010609060101010101" pitchFamily="49" charset="-122"/>
                <a:ea typeface="黑体" panose="02010609060101010101" pitchFamily="49" charset="-122"/>
                <a:sym typeface="+mn-ea"/>
              </a:rPr>
              <a:t>细胞培养环境：二氧化碳培养箱</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1" descr="液氮罐.jpg"/>
          <p:cNvPicPr>
            <a:picLocks noChangeAspect="1"/>
          </p:cNvPicPr>
          <p:nvPr/>
        </p:nvPicPr>
        <p:blipFill>
          <a:blip r:embed="rId2"/>
          <a:stretch>
            <a:fillRect/>
          </a:stretch>
        </p:blipFill>
        <p:spPr>
          <a:xfrm>
            <a:off x="2915920" y="764540"/>
            <a:ext cx="2989263" cy="5751513"/>
          </a:xfrm>
          <a:prstGeom prst="rect">
            <a:avLst/>
          </a:prstGeom>
          <a:noFill/>
          <a:ln w="9525">
            <a:noFill/>
          </a:ln>
        </p:spPr>
      </p:pic>
      <p:sp>
        <p:nvSpPr>
          <p:cNvPr id="2" name="文本框 1"/>
          <p:cNvSpPr txBox="1"/>
          <p:nvPr/>
        </p:nvSpPr>
        <p:spPr>
          <a:xfrm>
            <a:off x="395605" y="188595"/>
            <a:ext cx="5123815" cy="460375"/>
          </a:xfrm>
          <a:prstGeom prst="rect">
            <a:avLst/>
          </a:prstGeom>
          <a:noFill/>
        </p:spPr>
        <p:txBody>
          <a:bodyPr wrap="square" rtlCol="0" anchor="t">
            <a:spAutoFit/>
          </a:bodyPr>
          <a:lstStyle/>
          <a:p>
            <a:r>
              <a:rPr lang="en-US" altLang="zh-CN" sz="2400" dirty="0">
                <a:solidFill>
                  <a:srgbClr val="0000FF"/>
                </a:solidFill>
                <a:latin typeface="黑体" panose="02010609060101010101" pitchFamily="49" charset="-122"/>
                <a:ea typeface="黑体" panose="02010609060101010101" pitchFamily="49" charset="-122"/>
                <a:sym typeface="+mn-ea"/>
              </a:rPr>
              <a:t>3. </a:t>
            </a:r>
            <a:r>
              <a:rPr lang="zh-CN" altLang="en-US" sz="2400" dirty="0">
                <a:solidFill>
                  <a:srgbClr val="0000FF"/>
                </a:solidFill>
                <a:latin typeface="黑体" panose="02010609060101010101" pitchFamily="49" charset="-122"/>
                <a:ea typeface="黑体" panose="02010609060101010101" pitchFamily="49" charset="-122"/>
                <a:sym typeface="+mn-ea"/>
              </a:rPr>
              <a:t>细胞冻存：液氮罐</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body" idx="4294967295"/>
          </p:nvPr>
        </p:nvSpPr>
        <p:spPr>
          <a:xfrm>
            <a:off x="457200" y="692150"/>
            <a:ext cx="8218488" cy="2305050"/>
          </a:xfrm>
        </p:spPr>
        <p:txBody>
          <a:bodyPr vert="horz" wrap="square" lIns="91440" tIns="45720" rIns="91440" bIns="45720" anchor="t" anchorCtr="0"/>
          <a:lstStyle/>
          <a:p>
            <a:pPr marL="381000" indent="-381000" algn="just" eaLnBrk="1" hangingPunct="1">
              <a:lnSpc>
                <a:spcPct val="160000"/>
              </a:lnSpc>
            </a:pPr>
            <a:r>
              <a:rPr lang="zh-CN" altLang="en-US" sz="2000" b="1" dirty="0">
                <a:solidFill>
                  <a:srgbClr val="3333FF"/>
                </a:solidFill>
                <a:latin typeface="黑体" panose="02010609060101010101" pitchFamily="49" charset="-122"/>
                <a:ea typeface="黑体" panose="02010609060101010101" pitchFamily="49" charset="-122"/>
              </a:rPr>
              <a:t>原代培养 </a:t>
            </a:r>
            <a:r>
              <a:rPr lang="zh-CN" altLang="en-US" sz="2000" dirty="0">
                <a:solidFill>
                  <a:schemeClr val="bg2"/>
                </a:solidFill>
                <a:latin typeface="黑体" panose="02010609060101010101" pitchFamily="49" charset="-122"/>
                <a:ea typeface="黑体" panose="02010609060101010101" pitchFamily="49" charset="-122"/>
              </a:rPr>
              <a:t>（</a:t>
            </a:r>
            <a:r>
              <a:rPr lang="en-US" altLang="zh-CN" sz="2000" dirty="0">
                <a:solidFill>
                  <a:schemeClr val="bg2"/>
                </a:solidFill>
                <a:latin typeface="黑体" panose="02010609060101010101" pitchFamily="49" charset="-122"/>
                <a:ea typeface="黑体" panose="02010609060101010101" pitchFamily="49" charset="-122"/>
              </a:rPr>
              <a:t>primary culture</a:t>
            </a:r>
            <a:r>
              <a:rPr lang="zh-CN" altLang="en-US" sz="2000" dirty="0">
                <a:solidFill>
                  <a:schemeClr val="bg2"/>
                </a:solidFill>
                <a:latin typeface="黑体" panose="02010609060101010101" pitchFamily="49" charset="-122"/>
                <a:ea typeface="黑体" panose="02010609060101010101" pitchFamily="49" charset="-122"/>
              </a:rPr>
              <a:t>）：即：直接来自动物机体的首次培养。</a:t>
            </a:r>
          </a:p>
          <a:p>
            <a:pPr marL="381000" indent="-381000" algn="just" eaLnBrk="1" hangingPunct="1">
              <a:lnSpc>
                <a:spcPct val="160000"/>
              </a:lnSpc>
            </a:pPr>
            <a:r>
              <a:rPr lang="zh-CN" altLang="en-US" sz="2000" b="1" dirty="0">
                <a:solidFill>
                  <a:srgbClr val="3333FF"/>
                </a:solidFill>
                <a:latin typeface="黑体" panose="02010609060101010101" pitchFamily="49" charset="-122"/>
                <a:ea typeface="黑体" panose="02010609060101010101" pitchFamily="49" charset="-122"/>
              </a:rPr>
              <a:t>传代培养</a:t>
            </a:r>
            <a:r>
              <a:rPr lang="zh-CN" altLang="en-US" sz="2000" dirty="0">
                <a:solidFill>
                  <a:schemeClr val="bg2"/>
                </a:solidFill>
                <a:latin typeface="黑体" panose="02010609060101010101" pitchFamily="49" charset="-122"/>
                <a:ea typeface="黑体" panose="02010609060101010101" pitchFamily="49" charset="-122"/>
              </a:rPr>
              <a:t>（</a:t>
            </a:r>
            <a:r>
              <a:rPr lang="en-US" altLang="zh-CN" sz="2000" dirty="0">
                <a:solidFill>
                  <a:schemeClr val="bg2"/>
                </a:solidFill>
                <a:latin typeface="黑体" panose="02010609060101010101" pitchFamily="49" charset="-122"/>
                <a:ea typeface="黑体" panose="02010609060101010101" pitchFamily="49" charset="-122"/>
              </a:rPr>
              <a:t>Passage culture</a:t>
            </a:r>
            <a:r>
              <a:rPr lang="zh-CN" altLang="en-US" sz="2000" dirty="0">
                <a:solidFill>
                  <a:schemeClr val="bg2"/>
                </a:solidFill>
                <a:latin typeface="黑体" panose="02010609060101010101" pitchFamily="49" charset="-122"/>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将细胞从一个培养瓶转移到另外一个培养瓶称为传代或</a:t>
            </a:r>
            <a:r>
              <a:rPr lang="zh-CN" altLang="en-US" sz="2000" b="1" dirty="0">
                <a:solidFill>
                  <a:srgbClr val="3333FF"/>
                </a:solidFill>
                <a:latin typeface="黑体" panose="02010609060101010101" pitchFamily="49" charset="-122"/>
                <a:ea typeface="黑体" panose="02010609060101010101" pitchFamily="49" charset="-122"/>
              </a:rPr>
              <a:t>传代培养</a:t>
            </a:r>
            <a:r>
              <a:rPr lang="zh-CN" altLang="en-US" sz="2000" dirty="0">
                <a:solidFill>
                  <a:schemeClr val="bg2"/>
                </a:solidFill>
                <a:latin typeface="黑体" panose="02010609060101010101" pitchFamily="49" charset="-122"/>
                <a:ea typeface="黑体" panose="02010609060101010101" pitchFamily="49" charset="-122"/>
              </a:rPr>
              <a:t>。</a:t>
            </a:r>
          </a:p>
          <a:p>
            <a:pPr marL="381000" indent="-381000" algn="just" eaLnBrk="1" hangingPunct="1">
              <a:lnSpc>
                <a:spcPct val="160000"/>
              </a:lnSpc>
              <a:buNone/>
            </a:pPr>
            <a:r>
              <a:rPr lang="zh-CN" altLang="en-US" dirty="0">
                <a:solidFill>
                  <a:schemeClr val="bg2"/>
                </a:solidFill>
              </a:rPr>
              <a:t>。</a:t>
            </a:r>
          </a:p>
        </p:txBody>
      </p:sp>
      <p:pic>
        <p:nvPicPr>
          <p:cNvPr id="48131" name="图片 1"/>
          <p:cNvPicPr>
            <a:picLocks noChangeAspect="1"/>
          </p:cNvPicPr>
          <p:nvPr/>
        </p:nvPicPr>
        <p:blipFill>
          <a:blip r:embed="rId2"/>
          <a:stretch>
            <a:fillRect/>
          </a:stretch>
        </p:blipFill>
        <p:spPr>
          <a:xfrm>
            <a:off x="1042988" y="2492375"/>
            <a:ext cx="3313112" cy="1657350"/>
          </a:xfrm>
          <a:prstGeom prst="rect">
            <a:avLst/>
          </a:prstGeom>
          <a:noFill/>
          <a:ln w="9525">
            <a:noFill/>
          </a:ln>
        </p:spPr>
      </p:pic>
      <p:pic>
        <p:nvPicPr>
          <p:cNvPr id="48132" name="图片 2"/>
          <p:cNvPicPr>
            <a:picLocks noChangeAspect="1"/>
          </p:cNvPicPr>
          <p:nvPr/>
        </p:nvPicPr>
        <p:blipFill>
          <a:blip r:embed="rId3"/>
          <a:stretch>
            <a:fillRect/>
          </a:stretch>
        </p:blipFill>
        <p:spPr>
          <a:xfrm>
            <a:off x="5219700" y="1844675"/>
            <a:ext cx="2976563" cy="2592388"/>
          </a:xfrm>
          <a:prstGeom prst="rect">
            <a:avLst/>
          </a:prstGeom>
          <a:noFill/>
          <a:ln w="9525">
            <a:noFill/>
          </a:ln>
        </p:spPr>
      </p:pic>
      <p:pic>
        <p:nvPicPr>
          <p:cNvPr id="48133" name="图片 3"/>
          <p:cNvPicPr>
            <a:picLocks noChangeAspect="1"/>
          </p:cNvPicPr>
          <p:nvPr/>
        </p:nvPicPr>
        <p:blipFill>
          <a:blip r:embed="rId4"/>
          <a:stretch>
            <a:fillRect/>
          </a:stretch>
        </p:blipFill>
        <p:spPr>
          <a:xfrm>
            <a:off x="1116013" y="4238625"/>
            <a:ext cx="3038475" cy="2354263"/>
          </a:xfrm>
          <a:prstGeom prst="rect">
            <a:avLst/>
          </a:prstGeom>
          <a:noFill/>
          <a:ln w="9525">
            <a:noFill/>
          </a:ln>
        </p:spPr>
      </p:pic>
      <p:pic>
        <p:nvPicPr>
          <p:cNvPr id="48134" name="图片 4"/>
          <p:cNvPicPr>
            <a:picLocks noChangeAspect="1"/>
          </p:cNvPicPr>
          <p:nvPr/>
        </p:nvPicPr>
        <p:blipFill>
          <a:blip r:embed="rId5"/>
          <a:stretch>
            <a:fillRect/>
          </a:stretch>
        </p:blipFill>
        <p:spPr>
          <a:xfrm>
            <a:off x="5219700" y="4302125"/>
            <a:ext cx="2976563" cy="2228850"/>
          </a:xfrm>
          <a:prstGeom prst="rect">
            <a:avLst/>
          </a:prstGeom>
          <a:noFill/>
          <a:ln w="9525">
            <a:noFill/>
          </a:ln>
        </p:spPr>
      </p:pic>
      <p:sp>
        <p:nvSpPr>
          <p:cNvPr id="47106" name="矩形 1"/>
          <p:cNvSpPr/>
          <p:nvPr/>
        </p:nvSpPr>
        <p:spPr>
          <a:xfrm>
            <a:off x="107633" y="184150"/>
            <a:ext cx="8415337" cy="50800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细胞培养方式</a:t>
            </a:r>
            <a:endParaRPr lang="en-US" altLang="zh-CN" sz="2700" b="1" dirty="0">
              <a:latin typeface="黑体" panose="02010609060101010101" pitchFamily="49" charset="-122"/>
              <a:ea typeface="黑体" panose="02010609060101010101" pitchFamily="49" charset="-122"/>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p:nvPr/>
        </p:nvSpPr>
        <p:spPr>
          <a:xfrm>
            <a:off x="341313" y="908050"/>
            <a:ext cx="8415337" cy="50800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4.</a:t>
            </a:r>
            <a:r>
              <a:rPr lang="zh-CN" altLang="en-US" sz="2700" b="1" dirty="0">
                <a:latin typeface="黑体" panose="02010609060101010101" pitchFamily="49" charset="-122"/>
                <a:ea typeface="黑体" panose="02010609060101010101" pitchFamily="49" charset="-122"/>
              </a:rPr>
              <a:t>细胞的体外培养系统</a:t>
            </a:r>
            <a:endParaRPr lang="en-US" altLang="zh-CN" sz="2700" b="1" dirty="0">
              <a:latin typeface="黑体" panose="02010609060101010101" pitchFamily="49" charset="-122"/>
              <a:ea typeface="黑体" panose="02010609060101010101" pitchFamily="49" charset="-122"/>
            </a:endParaRPr>
          </a:p>
        </p:txBody>
      </p:sp>
      <p:sp>
        <p:nvSpPr>
          <p:cNvPr id="50179" name="左大括号 2"/>
          <p:cNvSpPr/>
          <p:nvPr/>
        </p:nvSpPr>
        <p:spPr>
          <a:xfrm>
            <a:off x="792163" y="2484438"/>
            <a:ext cx="360362" cy="2339975"/>
          </a:xfrm>
          <a:prstGeom prst="leftBrace">
            <a:avLst>
              <a:gd name="adj1" fmla="val 8327"/>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50180" name="矩形 3"/>
          <p:cNvSpPr/>
          <p:nvPr/>
        </p:nvSpPr>
        <p:spPr>
          <a:xfrm>
            <a:off x="1287463" y="2168525"/>
            <a:ext cx="7380287" cy="1014730"/>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二维培养：将细胞生长在</a:t>
            </a:r>
            <a:r>
              <a:rPr lang="zh-CN" altLang="en-US" sz="2400" dirty="0">
                <a:solidFill>
                  <a:srgbClr val="0000FF"/>
                </a:solidFill>
                <a:latin typeface="黑体" panose="02010609060101010101" pitchFamily="49" charset="-122"/>
                <a:ea typeface="黑体" panose="02010609060101010101" pitchFamily="49" charset="-122"/>
              </a:rPr>
              <a:t>传统的玻璃或塑料培养瓶（皿）的内表面</a:t>
            </a:r>
            <a:r>
              <a:rPr lang="zh-CN" altLang="en-US" sz="2400" dirty="0">
                <a:latin typeface="黑体" panose="02010609060101010101" pitchFamily="49" charset="-122"/>
                <a:ea typeface="黑体" panose="02010609060101010101" pitchFamily="49" charset="-122"/>
              </a:rPr>
              <a:t>，使其以二维方向生长。</a:t>
            </a:r>
            <a:endParaRPr lang="en-US" altLang="zh-CN" sz="2400" dirty="0">
              <a:latin typeface="黑体" panose="02010609060101010101" pitchFamily="49" charset="-122"/>
              <a:ea typeface="黑体" panose="02010609060101010101" pitchFamily="49" charset="-122"/>
            </a:endParaRPr>
          </a:p>
        </p:txBody>
      </p:sp>
      <p:sp>
        <p:nvSpPr>
          <p:cNvPr id="50181" name="矩形 4"/>
          <p:cNvSpPr/>
          <p:nvPr/>
        </p:nvSpPr>
        <p:spPr>
          <a:xfrm>
            <a:off x="1241425" y="4329113"/>
            <a:ext cx="7605713" cy="1476375"/>
          </a:xfrm>
          <a:prstGeom prst="rect">
            <a:avLst/>
          </a:prstGeom>
          <a:noFill/>
          <a:ln w="9525">
            <a:noFill/>
          </a:ln>
        </p:spPr>
        <p:txBody>
          <a:bodyPr>
            <a:spAutoFit/>
          </a:bodyPr>
          <a:lstStyle/>
          <a:p>
            <a:pPr defTabSz="457200">
              <a:lnSpc>
                <a:spcPts val="3600"/>
              </a:lnSpc>
              <a:spcBef>
                <a:spcPct val="30000"/>
              </a:spcBef>
            </a:pPr>
            <a:r>
              <a:rPr lang="en-US" altLang="zh-CN" sz="2400" dirty="0">
                <a:solidFill>
                  <a:srgbClr val="0000FF"/>
                </a:solidFill>
                <a:latin typeface="黑体" panose="02010609060101010101" pitchFamily="49" charset="-122"/>
                <a:ea typeface="黑体" panose="02010609060101010101" pitchFamily="49" charset="-122"/>
              </a:rPr>
              <a:t>3D</a:t>
            </a:r>
            <a:r>
              <a:rPr lang="zh-CN" altLang="en-US" sz="2400" dirty="0">
                <a:solidFill>
                  <a:srgbClr val="0000FF"/>
                </a:solidFill>
                <a:latin typeface="黑体" panose="02010609060101010101" pitchFamily="49" charset="-122"/>
                <a:ea typeface="黑体" panose="02010609060101010101" pitchFamily="49" charset="-122"/>
              </a:rPr>
              <a:t>培养</a:t>
            </a:r>
            <a:r>
              <a:rPr lang="zh-CN" altLang="en-US" sz="2400" dirty="0">
                <a:latin typeface="黑体" panose="02010609060101010101" pitchFamily="49" charset="-122"/>
                <a:ea typeface="黑体" panose="02010609060101010101" pitchFamily="49" charset="-122"/>
              </a:rPr>
              <a:t>：模拟了细胞在活体组织中的三维生长环境。常使细胞生长在特定的</a:t>
            </a:r>
            <a:r>
              <a:rPr lang="zh-CN" altLang="en-US" sz="2400" dirty="0">
                <a:solidFill>
                  <a:srgbClr val="0000FF"/>
                </a:solidFill>
                <a:latin typeface="黑体" panose="02010609060101010101" pitchFamily="49" charset="-122"/>
                <a:ea typeface="黑体" panose="02010609060101010101" pitchFamily="49" charset="-122"/>
              </a:rPr>
              <a:t>三维基质</a:t>
            </a:r>
            <a:r>
              <a:rPr lang="zh-CN" altLang="en-US" sz="2400" dirty="0">
                <a:latin typeface="黑体" panose="02010609060101010101" pitchFamily="49" charset="-122"/>
                <a:ea typeface="黑体" panose="02010609060101010101" pitchFamily="49" charset="-122"/>
              </a:rPr>
              <a:t>中，形成可供细胞三维生长的空间环境。</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 y="116840"/>
            <a:ext cx="7165975" cy="521970"/>
          </a:xfrm>
          <a:prstGeom prst="rect">
            <a:avLst/>
          </a:prstGeom>
          <a:noFill/>
        </p:spPr>
        <p:txBody>
          <a:bodyPr wrap="square" rtlCol="0">
            <a:spAutoFit/>
          </a:bodyPr>
          <a:lstStyle/>
          <a:p>
            <a:r>
              <a:rPr lang="en-US" altLang="zh-CN" sz="2800" b="1" dirty="0">
                <a:solidFill>
                  <a:schemeClr val="tx1"/>
                </a:solidFill>
                <a:latin typeface="宋体" panose="02010600030101010101" pitchFamily="2" charset="-122"/>
                <a:ea typeface="宋体" panose="02010600030101010101" pitchFamily="2" charset="-122"/>
              </a:rPr>
              <a:t>2023</a:t>
            </a:r>
            <a:r>
              <a:rPr lang="zh-CN" altLang="en-US" sz="2800" b="1" dirty="0">
                <a:solidFill>
                  <a:schemeClr val="tx1"/>
                </a:solidFill>
                <a:latin typeface="宋体" panose="02010600030101010101" pitchFamily="2" charset="-122"/>
                <a:ea typeface="宋体" panose="02010600030101010101" pitchFamily="2" charset="-122"/>
              </a:rPr>
              <a:t>的诺贝尔生理医学奖？</a:t>
            </a:r>
            <a:r>
              <a:rPr lang="en-US" altLang="zh-CN" sz="2800" b="1" dirty="0">
                <a:solidFill>
                  <a:schemeClr val="tx1"/>
                </a:solidFill>
                <a:latin typeface="宋体" panose="02010600030101010101" pitchFamily="2" charset="-122"/>
                <a:ea typeface="宋体" panose="02010600030101010101" pitchFamily="2" charset="-122"/>
              </a:rPr>
              <a:t> </a:t>
            </a:r>
          </a:p>
        </p:txBody>
      </p:sp>
      <p:pic>
        <p:nvPicPr>
          <p:cNvPr id="100" name="图片 99"/>
          <p:cNvPicPr/>
          <p:nvPr/>
        </p:nvPicPr>
        <p:blipFill>
          <a:blip r:embed="rId2"/>
          <a:stretch>
            <a:fillRect/>
          </a:stretch>
        </p:blipFill>
        <p:spPr>
          <a:xfrm>
            <a:off x="755015" y="638810"/>
            <a:ext cx="6651625" cy="5274310"/>
          </a:xfrm>
          <a:prstGeom prst="rect">
            <a:avLst/>
          </a:prstGeom>
          <a:noFill/>
          <a:ln w="9525">
            <a:noFill/>
          </a:ln>
        </p:spPr>
      </p:pic>
      <p:sp>
        <p:nvSpPr>
          <p:cNvPr id="3" name="文本框 2"/>
          <p:cNvSpPr txBox="1"/>
          <p:nvPr/>
        </p:nvSpPr>
        <p:spPr>
          <a:xfrm>
            <a:off x="611505" y="5877560"/>
            <a:ext cx="7948930" cy="1014730"/>
          </a:xfrm>
          <a:prstGeom prst="rect">
            <a:avLst/>
          </a:prstGeom>
          <a:noFill/>
        </p:spPr>
        <p:txBody>
          <a:bodyPr wrap="square" rtlCol="0">
            <a:spAutoFit/>
          </a:bodyPr>
          <a:lstStyle/>
          <a:p>
            <a:pPr marL="342900" indent="-342900">
              <a:buFont typeface="Arial" panose="020B0604020202020204" pitchFamily="34" charset="0"/>
              <a:buChar char="•"/>
            </a:pPr>
            <a:r>
              <a:rPr lang="zh-CN" altLang="en-US"/>
              <a:t>如何让RNA进入细胞并转译为蛋白质？</a:t>
            </a:r>
          </a:p>
          <a:p>
            <a:pPr marL="342900" indent="-342900">
              <a:buFont typeface="Arial" panose="020B0604020202020204" pitchFamily="34" charset="0"/>
              <a:buChar char="•"/>
            </a:pPr>
            <a:r>
              <a:rPr lang="zh-CN" altLang="en-US"/>
              <a:t>mRNA能能够成为一种有效的药物或疫苗</a:t>
            </a:r>
          </a:p>
          <a:p>
            <a:pPr marL="342900" indent="-342900">
              <a:buFont typeface="Arial" panose="020B0604020202020204" pitchFamily="34" charset="0"/>
              <a:buChar char="•"/>
            </a:pPr>
            <a:r>
              <a:rPr lang="zh-CN" altLang="en-US"/>
              <a:t>BioNTech和Moderna建立了合作，针对新冠病毒的mRNA疫苗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82550" y="233363"/>
            <a:ext cx="8491538" cy="711200"/>
          </a:xfrm>
          <a:prstGeom prst="rect">
            <a:avLst/>
          </a:prstGeom>
          <a:noFill/>
          <a:ln w="9525">
            <a:noFill/>
          </a:ln>
        </p:spPr>
        <p:txBody>
          <a:bodyPr lIns="0" tIns="0" bIns="0"/>
          <a:lstStyle/>
          <a:p>
            <a:pPr eaLnBrk="1" fontAlgn="t"/>
            <a:r>
              <a:rPr lang="zh-CN" altLang="en-US" sz="2700" b="1" dirty="0">
                <a:latin typeface="黑体" panose="02010609060101010101" pitchFamily="49" charset="-122"/>
                <a:ea typeface="黑体" panose="02010609060101010101" pitchFamily="49" charset="-122"/>
              </a:rPr>
              <a:t>三、细胞融合</a:t>
            </a:r>
            <a:endParaRPr lang="es-HN" altLang="zh-CN" sz="2700" b="1" dirty="0">
              <a:latin typeface="黑体" panose="02010609060101010101" pitchFamily="49" charset="-122"/>
              <a:ea typeface="黑体" panose="02010609060101010101" pitchFamily="49" charset="-122"/>
            </a:endParaRPr>
          </a:p>
        </p:txBody>
      </p:sp>
      <p:sp>
        <p:nvSpPr>
          <p:cNvPr id="51203" name="矩形 2"/>
          <p:cNvSpPr/>
          <p:nvPr/>
        </p:nvSpPr>
        <p:spPr>
          <a:xfrm>
            <a:off x="206375" y="635000"/>
            <a:ext cx="8010525" cy="1014730"/>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概念：两个或多个细胞融合成一个双核或多核细胞的现象。主要有</a:t>
            </a:r>
            <a:r>
              <a:rPr lang="zh-CN" altLang="en-US" sz="2400" dirty="0">
                <a:solidFill>
                  <a:srgbClr val="0000FF"/>
                </a:solidFill>
                <a:latin typeface="黑体" panose="02010609060101010101" pitchFamily="49" charset="-122"/>
                <a:ea typeface="黑体" panose="02010609060101010101" pitchFamily="49" charset="-122"/>
              </a:rPr>
              <a:t>同核体和异核体两种融合细胞</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51204" name="文本框 3"/>
          <p:cNvSpPr txBox="1"/>
          <p:nvPr/>
        </p:nvSpPr>
        <p:spPr>
          <a:xfrm>
            <a:off x="206375" y="1808163"/>
            <a:ext cx="2744788" cy="1476375"/>
          </a:xfrm>
          <a:prstGeom prst="rect">
            <a:avLst/>
          </a:prstGeom>
          <a:noFill/>
          <a:ln w="9525">
            <a:noFill/>
          </a:ln>
        </p:spPr>
        <p:txBody>
          <a:bodyPr>
            <a:spAutoFit/>
          </a:bodyPr>
          <a:lstStyle/>
          <a:p>
            <a:r>
              <a:rPr lang="en-US" altLang="zh-CN" dirty="0">
                <a:solidFill>
                  <a:srgbClr val="0000FF"/>
                </a:solidFill>
                <a:latin typeface="Arial" panose="020B0604020202020204" pitchFamily="34" charset="0"/>
                <a:ea typeface="Heiti SC Light" charset="-122"/>
              </a:rPr>
              <a:t>2.  </a:t>
            </a:r>
            <a:r>
              <a:rPr lang="zh-CN" altLang="en-US" dirty="0">
                <a:solidFill>
                  <a:srgbClr val="0000FF"/>
                </a:solidFill>
                <a:latin typeface="Arial" panose="020B0604020202020204" pitchFamily="34" charset="0"/>
                <a:ea typeface="Heiti SC Light" charset="-122"/>
              </a:rPr>
              <a:t>诱导方法：</a:t>
            </a:r>
            <a:endParaRPr lang="en-US" altLang="zh-CN" dirty="0">
              <a:solidFill>
                <a:srgbClr val="0000FF"/>
              </a:solidFill>
              <a:latin typeface="Arial" panose="020B0604020202020204" pitchFamily="34" charset="0"/>
              <a:ea typeface="Heiti SC Light" charset="-122"/>
            </a:endParaRPr>
          </a:p>
          <a:p>
            <a:endParaRPr lang="en-US" altLang="zh-CN" dirty="0">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生物法：灭活的仙台病毒</a:t>
            </a:r>
            <a:endParaRPr lang="en-US" altLang="zh-CN" b="1" dirty="0">
              <a:solidFill>
                <a:srgbClr val="C00000"/>
              </a:solidFill>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化学法：聚乙二醇</a:t>
            </a:r>
            <a:endParaRPr lang="en-US" altLang="zh-CN" b="1" dirty="0">
              <a:solidFill>
                <a:srgbClr val="C00000"/>
              </a:solidFill>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物理法：电融合</a:t>
            </a:r>
            <a:endParaRPr lang="en-US" altLang="zh-CN" b="1" dirty="0">
              <a:solidFill>
                <a:srgbClr val="C00000"/>
              </a:solidFill>
              <a:latin typeface="Arial" panose="020B0604020202020204" pitchFamily="34" charset="0"/>
              <a:ea typeface="Heiti SC Light" charset="-122"/>
            </a:endParaRPr>
          </a:p>
        </p:txBody>
      </p:sp>
      <p:pic>
        <p:nvPicPr>
          <p:cNvPr id="51205" name="Picture 3" descr="图2-33 细胞融合"/>
          <p:cNvPicPr>
            <a:picLocks noChangeAspect="1"/>
          </p:cNvPicPr>
          <p:nvPr/>
        </p:nvPicPr>
        <p:blipFill>
          <a:blip r:embed="rId2"/>
          <a:stretch>
            <a:fillRect/>
          </a:stretch>
        </p:blipFill>
        <p:spPr>
          <a:xfrm>
            <a:off x="3536950" y="1719263"/>
            <a:ext cx="4140200" cy="45386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108585" y="188595"/>
            <a:ext cx="7175500" cy="762000"/>
          </a:xfrm>
        </p:spPr>
        <p:txBody>
          <a:bodyPr vert="horz" wrap="square" lIns="91440" tIns="45720" rIns="91440" bIns="45720" anchor="ctr" anchorCtr="0"/>
          <a:lstStyle/>
          <a:p>
            <a:pPr eaLnBrk="1" hangingPunct="1"/>
            <a:r>
              <a:rPr lang="en-US" altLang="zh-CN"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3. </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细胞培养开创性应用：单克隆抗体技术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p>
        </p:txBody>
      </p:sp>
      <p:pic>
        <p:nvPicPr>
          <p:cNvPr id="52227" name="Picture 4" descr="单克隆抗体技术"/>
          <p:cNvPicPr>
            <a:picLocks noChangeAspect="1"/>
          </p:cNvPicPr>
          <p:nvPr/>
        </p:nvPicPr>
        <p:blipFill>
          <a:blip r:embed="rId2"/>
          <a:stretch>
            <a:fillRect/>
          </a:stretch>
        </p:blipFill>
        <p:spPr>
          <a:xfrm>
            <a:off x="4860290" y="950595"/>
            <a:ext cx="4030980" cy="4545330"/>
          </a:xfrm>
          <a:prstGeom prst="rect">
            <a:avLst/>
          </a:prstGeom>
          <a:noFill/>
          <a:ln w="9525">
            <a:noFill/>
          </a:ln>
        </p:spPr>
      </p:pic>
      <p:sp>
        <p:nvSpPr>
          <p:cNvPr id="52228" name="Text Box 5"/>
          <p:cNvSpPr txBox="1"/>
          <p:nvPr/>
        </p:nvSpPr>
        <p:spPr>
          <a:xfrm>
            <a:off x="179705" y="5588318"/>
            <a:ext cx="7777163" cy="706755"/>
          </a:xfrm>
          <a:prstGeom prst="rect">
            <a:avLst/>
          </a:prstGeom>
          <a:noFill/>
          <a:ln w="9525">
            <a:noFill/>
          </a:ln>
        </p:spPr>
        <p:txBody>
          <a:bodyPr wrap="square">
            <a:spAutoFit/>
          </a:bodyPr>
          <a:lstStyle/>
          <a:p>
            <a:pPr marL="342900" indent="-342900" eaLnBrk="1" hangingPunct="1">
              <a:spcBef>
                <a:spcPct val="50000"/>
              </a:spcBef>
              <a:buFont typeface="Wingdings" panose="05000000000000000000" charset="0"/>
              <a:buChar char="ü"/>
            </a:pPr>
            <a:r>
              <a:rPr lang="en-US" altLang="zh-CN" sz="2000" dirty="0">
                <a:solidFill>
                  <a:srgbClr val="0000CC"/>
                </a:solidFill>
                <a:latin typeface="黑体" panose="02010609060101010101" pitchFamily="49" charset="-122"/>
                <a:ea typeface="黑体" panose="02010609060101010101" pitchFamily="49" charset="-122"/>
              </a:rPr>
              <a:t>1975</a:t>
            </a:r>
            <a:r>
              <a:rPr lang="zh-CN" altLang="en-US" sz="2000" dirty="0">
                <a:solidFill>
                  <a:srgbClr val="0000CC"/>
                </a:solidFill>
                <a:latin typeface="黑体" panose="02010609060101010101" pitchFamily="49" charset="-122"/>
                <a:ea typeface="黑体" panose="02010609060101010101" pitchFamily="49" charset="-122"/>
              </a:rPr>
              <a:t>年英国科学家</a:t>
            </a:r>
            <a:r>
              <a:rPr lang="en-US" altLang="zh-CN" sz="2000" dirty="0">
                <a:solidFill>
                  <a:srgbClr val="0000CC"/>
                </a:solidFill>
                <a:latin typeface="黑体" panose="02010609060101010101" pitchFamily="49" charset="-122"/>
                <a:ea typeface="黑体" panose="02010609060101010101" pitchFamily="49" charset="-122"/>
              </a:rPr>
              <a:t>Milstein</a:t>
            </a:r>
            <a:r>
              <a:rPr lang="zh-CN" altLang="en-US" sz="2000" dirty="0">
                <a:solidFill>
                  <a:srgbClr val="0000CC"/>
                </a:solidFill>
                <a:latin typeface="黑体" panose="02010609060101010101" pitchFamily="49" charset="-122"/>
                <a:ea typeface="黑体" panose="02010609060101010101" pitchFamily="49" charset="-122"/>
              </a:rPr>
              <a:t>和</a:t>
            </a:r>
            <a:r>
              <a:rPr lang="en-US" altLang="zh-CN" sz="2000" dirty="0">
                <a:solidFill>
                  <a:srgbClr val="0000CC"/>
                </a:solidFill>
                <a:latin typeface="黑体" panose="02010609060101010101" pitchFamily="49" charset="-122"/>
                <a:ea typeface="黑体" panose="02010609060101010101" pitchFamily="49" charset="-122"/>
              </a:rPr>
              <a:t>Kohler</a:t>
            </a:r>
            <a:r>
              <a:rPr lang="zh-CN" altLang="en-US" sz="2000" dirty="0">
                <a:solidFill>
                  <a:srgbClr val="0000CC"/>
                </a:solidFill>
                <a:latin typeface="黑体" panose="02010609060101010101" pitchFamily="49" charset="-122"/>
                <a:ea typeface="黑体" panose="02010609060101010101" pitchFamily="49" charset="-122"/>
              </a:rPr>
              <a:t>发明了单克隆抗体技术，获得</a:t>
            </a:r>
            <a:r>
              <a:rPr lang="en-US" altLang="zh-CN" sz="2000" dirty="0">
                <a:solidFill>
                  <a:srgbClr val="0000CC"/>
                </a:solidFill>
                <a:latin typeface="黑体" panose="02010609060101010101" pitchFamily="49" charset="-122"/>
                <a:ea typeface="黑体" panose="02010609060101010101" pitchFamily="49" charset="-122"/>
              </a:rPr>
              <a:t>1984</a:t>
            </a:r>
            <a:r>
              <a:rPr lang="zh-CN" altLang="en-US" sz="2000" dirty="0">
                <a:solidFill>
                  <a:srgbClr val="0000CC"/>
                </a:solidFill>
                <a:latin typeface="黑体" panose="02010609060101010101" pitchFamily="49" charset="-122"/>
                <a:ea typeface="黑体" panose="02010609060101010101" pitchFamily="49" charset="-122"/>
              </a:rPr>
              <a:t>年诺贝尔医学奖</a:t>
            </a:r>
          </a:p>
        </p:txBody>
      </p:sp>
      <p:pic>
        <p:nvPicPr>
          <p:cNvPr id="104" name="图片 103"/>
          <p:cNvPicPr/>
          <p:nvPr/>
        </p:nvPicPr>
        <p:blipFill>
          <a:blip r:embed="rId3"/>
          <a:stretch>
            <a:fillRect/>
          </a:stretch>
        </p:blipFill>
        <p:spPr>
          <a:xfrm>
            <a:off x="251460" y="1052195"/>
            <a:ext cx="4515485" cy="4140835"/>
          </a:xfrm>
          <a:prstGeom prst="rect">
            <a:avLst/>
          </a:prstGeom>
          <a:noFill/>
          <a:ln w="9525">
            <a:noFill/>
          </a:ln>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706438" y="144463"/>
            <a:ext cx="7958137" cy="717550"/>
          </a:xfrm>
          <a:prstGeom prst="rect">
            <a:avLst/>
          </a:prstGeom>
          <a:noFill/>
          <a:ln w="9525">
            <a:noFill/>
          </a:ln>
        </p:spPr>
        <p:txBody>
          <a:bodyPr lIns="0" tIns="0" rIns="0" bIns="0"/>
          <a:lstStyle/>
          <a:p>
            <a:pPr algn="ctr" eaLnBrk="1" fontAlgn="t"/>
            <a:r>
              <a:rPr lang="zh-CN" altLang="en-US" sz="3200" b="1" dirty="0">
                <a:solidFill>
                  <a:srgbClr val="0066FF"/>
                </a:solidFill>
                <a:latin typeface="黑体" panose="02010609060101010101" pitchFamily="49" charset="-122"/>
                <a:ea typeface="黑体" panose="02010609060101010101" pitchFamily="49" charset="-122"/>
              </a:rPr>
              <a:t>第三节 细胞组分的分析</a:t>
            </a:r>
          </a:p>
        </p:txBody>
      </p:sp>
      <p:sp>
        <p:nvSpPr>
          <p:cNvPr id="3" name="1 Título"/>
          <p:cNvSpPr txBox="1"/>
          <p:nvPr/>
        </p:nvSpPr>
        <p:spPr>
          <a:xfrm>
            <a:off x="522288" y="80327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一、细胞器和大分子的离心分离</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53252" name="矩形 2"/>
          <p:cNvSpPr/>
          <p:nvPr/>
        </p:nvSpPr>
        <p:spPr>
          <a:xfrm>
            <a:off x="604838" y="3024188"/>
            <a:ext cx="8326437" cy="2511425"/>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   </a:t>
            </a:r>
            <a:r>
              <a:rPr lang="en-US" altLang="zh-CN" sz="2700" b="1"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、离心分离 </a:t>
            </a:r>
            <a:r>
              <a:rPr lang="zh-CN" altLang="en-US" sz="2400" dirty="0">
                <a:latin typeface="黑体" panose="02010609060101010101" pitchFamily="49" charset="-122"/>
                <a:ea typeface="黑体" panose="02010609060101010101" pitchFamily="49" charset="-122"/>
              </a:rPr>
              <a:t>由于细胞内的各种细胞器或组分的大小和相对密度存在一定差异，当它们在同一离心场内，其沉降速度也各不相同。根据这一特性，采用一定的离心条件，实现目标细胞器或大分子的分离。</a:t>
            </a:r>
            <a:endParaRPr lang="en-US" altLang="zh-CN" sz="2400" dirty="0">
              <a:latin typeface="黑体" panose="02010609060101010101" pitchFamily="49" charset="-122"/>
              <a:ea typeface="黑体" panose="02010609060101010101" pitchFamily="49" charset="-122"/>
            </a:endParaRPr>
          </a:p>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常见的</a:t>
            </a:r>
            <a:r>
              <a:rPr lang="zh-CN" altLang="en-US" sz="2400" dirty="0">
                <a:solidFill>
                  <a:srgbClr val="0000FF"/>
                </a:solidFill>
                <a:latin typeface="黑体" panose="02010609060101010101" pitchFamily="49" charset="-122"/>
                <a:ea typeface="黑体" panose="02010609060101010101" pitchFamily="49" charset="-122"/>
              </a:rPr>
              <a:t>有差速离心和密度梯度离心两种方法</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53253" name="矩形 2"/>
          <p:cNvSpPr/>
          <p:nvPr/>
        </p:nvSpPr>
        <p:spPr>
          <a:xfrm>
            <a:off x="604838" y="1466850"/>
            <a:ext cx="8326437" cy="1414463"/>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   </a:t>
            </a:r>
            <a:r>
              <a:rPr lang="en-US" altLang="zh-CN" sz="2700" b="1" dirty="0">
                <a:latin typeface="黑体" panose="02010609060101010101" pitchFamily="49" charset="-122"/>
                <a:ea typeface="黑体" panose="02010609060101010101" pitchFamily="49" charset="-122"/>
              </a:rPr>
              <a:t>1</a:t>
            </a:r>
            <a:r>
              <a:rPr lang="zh-CN" altLang="en-US" sz="2700" b="1" dirty="0">
                <a:latin typeface="黑体" panose="02010609060101010101" pitchFamily="49" charset="-122"/>
                <a:ea typeface="黑体" panose="02010609060101010101" pitchFamily="49" charset="-122"/>
              </a:rPr>
              <a:t>、匀浆 </a:t>
            </a:r>
            <a:r>
              <a:rPr lang="zh-CN" altLang="en-US" sz="2400" dirty="0">
                <a:latin typeface="黑体" panose="02010609060101010101" pitchFamily="49" charset="-122"/>
                <a:ea typeface="黑体" panose="02010609060101010101" pitchFamily="49" charset="-122"/>
              </a:rPr>
              <a:t>用低渗匀浆、超声破碎或研磨等方法破损细胞质膜，形成细胞核、线粒体、内质网、高尔基体、溶酶体等细胞器和细胞组分的混合匀浆。 </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4"/>
          <p:cNvSpPr/>
          <p:nvPr/>
        </p:nvSpPr>
        <p:spPr>
          <a:xfrm>
            <a:off x="107633" y="44450"/>
            <a:ext cx="4550410" cy="368300"/>
          </a:xfrm>
          <a:prstGeom prst="rect">
            <a:avLst/>
          </a:prstGeom>
          <a:noFill/>
          <a:ln w="9525">
            <a:noFill/>
          </a:ln>
        </p:spPr>
        <p:txBody>
          <a:bodyPr wrap="none">
            <a:spAutoFit/>
          </a:bodyPr>
          <a:lstStyle/>
          <a:p>
            <a:pPr defTabSz="457200">
              <a:spcBef>
                <a:spcPct val="30000"/>
              </a:spcBef>
            </a:pPr>
            <a:r>
              <a:rPr lang="zh-CN" altLang="en-US" b="1" dirty="0">
                <a:solidFill>
                  <a:srgbClr val="0000FF"/>
                </a:solidFill>
                <a:latin typeface="黑体" panose="02010609060101010101" pitchFamily="49" charset="-122"/>
                <a:ea typeface="黑体" panose="02010609060101010101" pitchFamily="49" charset="-122"/>
              </a:rPr>
              <a:t>差速离心法分离细胞匀浆中的各种细胞组分</a:t>
            </a:r>
          </a:p>
        </p:txBody>
      </p:sp>
      <p:sp>
        <p:nvSpPr>
          <p:cNvPr id="54275" name="矩形 4"/>
          <p:cNvSpPr/>
          <p:nvPr/>
        </p:nvSpPr>
        <p:spPr>
          <a:xfrm>
            <a:off x="251460" y="2996565"/>
            <a:ext cx="3630930" cy="368300"/>
          </a:xfrm>
          <a:prstGeom prst="rect">
            <a:avLst/>
          </a:prstGeom>
          <a:noFill/>
          <a:ln w="9525">
            <a:noFill/>
          </a:ln>
        </p:spPr>
        <p:txBody>
          <a:bodyPr wrap="none">
            <a:spAutoFit/>
          </a:bodyPr>
          <a:lstStyle/>
          <a:p>
            <a:pPr defTabSz="457200">
              <a:spcBef>
                <a:spcPct val="30000"/>
              </a:spcBef>
            </a:pPr>
            <a:r>
              <a:rPr lang="zh-CN" altLang="en-US" b="1" dirty="0">
                <a:solidFill>
                  <a:srgbClr val="0000FF"/>
                </a:solidFill>
                <a:latin typeface="黑体" panose="02010609060101010101" pitchFamily="49" charset="-122"/>
                <a:ea typeface="黑体" panose="02010609060101010101" pitchFamily="49" charset="-122"/>
              </a:rPr>
              <a:t>密度梯度离心分离细胞组分示意图</a:t>
            </a:r>
          </a:p>
        </p:txBody>
      </p:sp>
      <p:pic>
        <p:nvPicPr>
          <p:cNvPr id="54276" name="图片 5" descr="4-23-1.jpg"/>
          <p:cNvPicPr>
            <a:picLocks noChangeAspect="1"/>
          </p:cNvPicPr>
          <p:nvPr/>
        </p:nvPicPr>
        <p:blipFill>
          <a:blip r:embed="rId2"/>
          <a:stretch>
            <a:fillRect/>
          </a:stretch>
        </p:blipFill>
        <p:spPr>
          <a:xfrm>
            <a:off x="0" y="620395"/>
            <a:ext cx="9144000" cy="2389188"/>
          </a:xfrm>
          <a:prstGeom prst="rect">
            <a:avLst/>
          </a:prstGeom>
          <a:noFill/>
          <a:ln w="9525">
            <a:noFill/>
          </a:ln>
        </p:spPr>
      </p:pic>
      <p:pic>
        <p:nvPicPr>
          <p:cNvPr id="54277" name="图片 6" descr="4-24.jpg"/>
          <p:cNvPicPr>
            <a:picLocks noChangeAspect="1"/>
          </p:cNvPicPr>
          <p:nvPr/>
        </p:nvPicPr>
        <p:blipFill>
          <a:blip r:embed="rId3"/>
          <a:stretch>
            <a:fillRect/>
          </a:stretch>
        </p:blipFill>
        <p:spPr>
          <a:xfrm>
            <a:off x="862648" y="3932555"/>
            <a:ext cx="7418387" cy="2673350"/>
          </a:xfrm>
          <a:prstGeom prst="rect">
            <a:avLst/>
          </a:prstGeom>
          <a:noFill/>
          <a:ln w="9525">
            <a:noFill/>
          </a:ln>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35560" y="56833"/>
            <a:ext cx="7958138" cy="717550"/>
          </a:xfrm>
          <a:prstGeom prst="rect">
            <a:avLst/>
          </a:prstGeom>
          <a:noFill/>
          <a:ln w="9525">
            <a:noFill/>
          </a:ln>
        </p:spPr>
        <p:txBody>
          <a:bodyPr lIns="0" tIns="0" rIns="0" bIns="0"/>
          <a:lstStyle/>
          <a:p>
            <a:pPr algn="ctr" eaLnBrk="1" fontAlgn="t"/>
            <a:r>
              <a:rPr lang="zh-CN" altLang="en-US" sz="3200" b="1" dirty="0">
                <a:solidFill>
                  <a:srgbClr val="0066FF"/>
                </a:solidFill>
                <a:latin typeface="黑体" panose="02010609060101010101" pitchFamily="49" charset="-122"/>
                <a:ea typeface="黑体" panose="02010609060101010101" pitchFamily="49" charset="-122"/>
              </a:rPr>
              <a:t>第五节 细胞的活体内研究</a:t>
            </a:r>
          </a:p>
        </p:txBody>
      </p:sp>
      <p:sp>
        <p:nvSpPr>
          <p:cNvPr id="3" name="1 Título"/>
          <p:cNvSpPr txBox="1"/>
          <p:nvPr/>
        </p:nvSpPr>
        <p:spPr>
          <a:xfrm>
            <a:off x="303213" y="774700"/>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一、细胞的活体内移植</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4516" name="矩形 3"/>
          <p:cNvSpPr/>
          <p:nvPr/>
        </p:nvSpPr>
        <p:spPr>
          <a:xfrm>
            <a:off x="0" y="1141413"/>
            <a:ext cx="7920038" cy="1938337"/>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将</a:t>
            </a:r>
            <a:r>
              <a:rPr lang="zh-CN" altLang="en-US" sz="2400" dirty="0">
                <a:latin typeface="黑体" panose="02010609060101010101" pitchFamily="49" charset="-122"/>
                <a:ea typeface="黑体" panose="02010609060101010101" pitchFamily="49" charset="-122"/>
              </a:rPr>
              <a:t>细胞</a:t>
            </a:r>
            <a:r>
              <a:rPr lang="zh-CN" altLang="zh-CN" sz="2400" dirty="0">
                <a:latin typeface="黑体" panose="02010609060101010101" pitchFamily="49" charset="-122"/>
                <a:ea typeface="黑体" panose="02010609060101010101" pitchFamily="49" charset="-122"/>
              </a:rPr>
              <a:t>标记上荧光（或其他示踪物），再以一定的途径将它们移植到适当的动物体内，然后连续地在不同的时间点取材，并以一定的方法分析所植入细胞在活体中的行为。</a:t>
            </a:r>
            <a:endParaRPr lang="zh-CN" altLang="en-US" sz="2400" dirty="0">
              <a:latin typeface="黑体" panose="02010609060101010101" pitchFamily="49" charset="-122"/>
              <a:ea typeface="黑体" panose="02010609060101010101" pitchFamily="49" charset="-122"/>
            </a:endParaRPr>
          </a:p>
        </p:txBody>
      </p:sp>
      <p:pic>
        <p:nvPicPr>
          <p:cNvPr id="64517" name="图片 3"/>
          <p:cNvPicPr>
            <a:picLocks noChangeAspect="1"/>
          </p:cNvPicPr>
          <p:nvPr/>
        </p:nvPicPr>
        <p:blipFill>
          <a:blip r:embed="rId2"/>
          <a:stretch>
            <a:fillRect/>
          </a:stretch>
        </p:blipFill>
        <p:spPr>
          <a:xfrm>
            <a:off x="687388" y="2708275"/>
            <a:ext cx="4514850" cy="3490913"/>
          </a:xfrm>
          <a:prstGeom prst="rect">
            <a:avLst/>
          </a:prstGeom>
          <a:noFill/>
          <a:ln w="9525">
            <a:noFill/>
          </a:ln>
        </p:spPr>
      </p:pic>
      <p:pic>
        <p:nvPicPr>
          <p:cNvPr id="64518" name="图片 5"/>
          <p:cNvPicPr>
            <a:picLocks noChangeAspect="1"/>
          </p:cNvPicPr>
          <p:nvPr/>
        </p:nvPicPr>
        <p:blipFill>
          <a:blip r:embed="rId3"/>
          <a:stretch>
            <a:fillRect/>
          </a:stretch>
        </p:blipFill>
        <p:spPr>
          <a:xfrm>
            <a:off x="4953000" y="2606675"/>
            <a:ext cx="3841750" cy="35909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387350" y="908050"/>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二、动物细胞的遗传修饰</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5539" name="矩形 2"/>
          <p:cNvSpPr/>
          <p:nvPr/>
        </p:nvSpPr>
        <p:spPr>
          <a:xfrm>
            <a:off x="566738" y="1628775"/>
            <a:ext cx="7831137" cy="1477963"/>
          </a:xfrm>
          <a:prstGeom prst="rect">
            <a:avLst/>
          </a:prstGeom>
          <a:noFill/>
          <a:ln w="9525">
            <a:noFill/>
          </a:ln>
        </p:spPr>
        <p:txBody>
          <a:bodyPr>
            <a:spAutoFit/>
          </a:bodyPr>
          <a:lstStyle/>
          <a:p>
            <a:pPr eaLnBrk="1" hangingPunct="1">
              <a:lnSpc>
                <a:spcPts val="3600"/>
              </a:lnSpc>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对动物体内</a:t>
            </a:r>
            <a:r>
              <a:rPr lang="zh-CN" altLang="zh-CN" sz="2400" dirty="0">
                <a:solidFill>
                  <a:srgbClr val="0000FF"/>
                </a:solidFill>
                <a:latin typeface="黑体" panose="02010609060101010101" pitchFamily="49" charset="-122"/>
                <a:ea typeface="黑体" panose="02010609060101010101" pitchFamily="49" charset="-122"/>
              </a:rPr>
              <a:t>特定组织细胞</a:t>
            </a:r>
            <a:r>
              <a:rPr lang="zh-CN" altLang="zh-CN" sz="2400" dirty="0">
                <a:latin typeface="黑体" panose="02010609060101010101" pitchFamily="49" charset="-122"/>
                <a:ea typeface="黑体" panose="02010609060101010101" pitchFamily="49" charset="-122"/>
              </a:rPr>
              <a:t>或</a:t>
            </a:r>
            <a:r>
              <a:rPr lang="zh-CN" altLang="zh-CN" sz="2400" dirty="0">
                <a:solidFill>
                  <a:srgbClr val="0000FF"/>
                </a:solidFill>
                <a:latin typeface="黑体" panose="02010609060101010101" pitchFamily="49" charset="-122"/>
                <a:ea typeface="黑体" panose="02010609060101010101" pitchFamily="49" charset="-122"/>
              </a:rPr>
              <a:t>所有组织细胞</a:t>
            </a:r>
            <a:r>
              <a:rPr lang="zh-CN" altLang="zh-CN" sz="2400" dirty="0">
                <a:latin typeface="黑体" panose="02010609060101010101" pitchFamily="49" charset="-122"/>
                <a:ea typeface="黑体" panose="02010609060101010101" pitchFamily="49" charset="-122"/>
              </a:rPr>
              <a:t>进行基因改造，是研究特定蛋白质对细胞行为的影响及探讨细胞生物学特性的一种有效的手段。</a:t>
            </a:r>
            <a:endParaRPr lang="zh-CN" altLang="en-US" sz="2400" dirty="0">
              <a:latin typeface="黑体" panose="02010609060101010101" pitchFamily="49" charset="-122"/>
              <a:ea typeface="黑体" panose="02010609060101010101" pitchFamily="49" charset="-122"/>
            </a:endParaRPr>
          </a:p>
        </p:txBody>
      </p:sp>
      <p:sp>
        <p:nvSpPr>
          <p:cNvPr id="65540" name="左大括号 2"/>
          <p:cNvSpPr/>
          <p:nvPr/>
        </p:nvSpPr>
        <p:spPr>
          <a:xfrm>
            <a:off x="2592388" y="3756025"/>
            <a:ext cx="404812" cy="2159000"/>
          </a:xfrm>
          <a:prstGeom prst="leftBrace">
            <a:avLst>
              <a:gd name="adj1" fmla="val 8320"/>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65541" name="矩形 4"/>
          <p:cNvSpPr/>
          <p:nvPr/>
        </p:nvSpPr>
        <p:spPr>
          <a:xfrm>
            <a:off x="2322513" y="3519488"/>
            <a:ext cx="3328987" cy="461962"/>
          </a:xfrm>
          <a:prstGeom prst="rect">
            <a:avLst/>
          </a:prstGeom>
          <a:noFill/>
          <a:ln w="9525">
            <a:noFill/>
          </a:ln>
        </p:spPr>
        <p:txBody>
          <a:bodyPr>
            <a:spAutoFit/>
          </a:bodyPr>
          <a:lstStyle/>
          <a:p>
            <a:pPr algn="ctr" defTabSz="457200">
              <a:spcBef>
                <a:spcPct val="30000"/>
              </a:spcBef>
            </a:pPr>
            <a:r>
              <a:rPr lang="zh-CN" altLang="en-US" sz="2400" dirty="0">
                <a:latin typeface="黑体" panose="02010609060101010101" pitchFamily="49" charset="-122"/>
                <a:ea typeface="黑体" panose="02010609060101010101" pitchFamily="49" charset="-122"/>
              </a:rPr>
              <a:t>转基因小鼠</a:t>
            </a:r>
            <a:endParaRPr lang="en-US" altLang="zh-CN" sz="2400" dirty="0">
              <a:latin typeface="黑体" panose="02010609060101010101" pitchFamily="49" charset="-122"/>
              <a:ea typeface="黑体" panose="02010609060101010101" pitchFamily="49" charset="-122"/>
            </a:endParaRPr>
          </a:p>
        </p:txBody>
      </p:sp>
      <p:sp>
        <p:nvSpPr>
          <p:cNvPr id="65542" name="矩形 2"/>
          <p:cNvSpPr/>
          <p:nvPr/>
        </p:nvSpPr>
        <p:spPr>
          <a:xfrm>
            <a:off x="3132138" y="4610100"/>
            <a:ext cx="3330575" cy="461963"/>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基因剔除小鼠</a:t>
            </a:r>
            <a:endParaRPr lang="en-US" altLang="zh-CN" sz="2400" dirty="0">
              <a:latin typeface="黑体" panose="02010609060101010101" pitchFamily="49" charset="-122"/>
              <a:ea typeface="黑体" panose="02010609060101010101" pitchFamily="49" charset="-122"/>
            </a:endParaRPr>
          </a:p>
        </p:txBody>
      </p:sp>
      <p:sp>
        <p:nvSpPr>
          <p:cNvPr id="65543" name="TextBox 6"/>
          <p:cNvSpPr txBox="1"/>
          <p:nvPr/>
        </p:nvSpPr>
        <p:spPr>
          <a:xfrm>
            <a:off x="611188" y="4598988"/>
            <a:ext cx="2032000" cy="461962"/>
          </a:xfrm>
          <a:prstGeom prst="rect">
            <a:avLst/>
          </a:prstGeom>
          <a:noFill/>
          <a:ln w="9525">
            <a:noFill/>
          </a:ln>
        </p:spPr>
        <p:txBody>
          <a:bodyPr wrap="none">
            <a:spAutoFit/>
          </a:bodyPr>
          <a:lstStyle/>
          <a:p>
            <a:pPr algn="ctr" defTabSz="457200">
              <a:spcBef>
                <a:spcPct val="30000"/>
              </a:spcBef>
            </a:pPr>
            <a:r>
              <a:rPr lang="zh-CN" altLang="zh-CN" sz="2400" dirty="0">
                <a:latin typeface="黑体" panose="02010609060101010101" pitchFamily="49" charset="-122"/>
                <a:ea typeface="黑体" panose="02010609060101010101" pitchFamily="49" charset="-122"/>
              </a:rPr>
              <a:t>遗传修饰小鼠</a:t>
            </a:r>
            <a:endParaRPr lang="zh-CN" altLang="en-US" sz="2400" dirty="0">
              <a:latin typeface="黑体" panose="02010609060101010101" pitchFamily="49" charset="-122"/>
              <a:ea typeface="黑体" panose="02010609060101010101" pitchFamily="49" charset="-122"/>
            </a:endParaRPr>
          </a:p>
        </p:txBody>
      </p:sp>
      <p:sp>
        <p:nvSpPr>
          <p:cNvPr id="65544" name="矩形 2"/>
          <p:cNvSpPr/>
          <p:nvPr/>
        </p:nvSpPr>
        <p:spPr>
          <a:xfrm>
            <a:off x="3132138" y="5645150"/>
            <a:ext cx="3330575" cy="461963"/>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基因替换小鼠</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
          <p:cNvPicPr>
            <a:picLocks noChangeAspect="1"/>
          </p:cNvPicPr>
          <p:nvPr/>
        </p:nvPicPr>
        <p:blipFill>
          <a:blip r:embed="rId2"/>
          <a:stretch>
            <a:fillRect/>
          </a:stretch>
        </p:blipFill>
        <p:spPr>
          <a:xfrm>
            <a:off x="252095" y="1196340"/>
            <a:ext cx="7778750" cy="5834380"/>
          </a:xfrm>
          <a:prstGeom prst="rect">
            <a:avLst/>
          </a:prstGeom>
          <a:noFill/>
          <a:ln w="9525">
            <a:noFill/>
          </a:ln>
        </p:spPr>
      </p:pic>
      <p:sp>
        <p:nvSpPr>
          <p:cNvPr id="2" name="文本框 1"/>
          <p:cNvSpPr txBox="1"/>
          <p:nvPr/>
        </p:nvSpPr>
        <p:spPr>
          <a:xfrm>
            <a:off x="107950" y="116205"/>
            <a:ext cx="8411845" cy="829945"/>
          </a:xfrm>
          <a:prstGeom prst="rect">
            <a:avLst/>
          </a:prstGeom>
          <a:noFill/>
        </p:spPr>
        <p:txBody>
          <a:bodyPr wrap="square" rtlCol="0" anchor="t">
            <a:spAutoFit/>
          </a:bodyPr>
          <a:lstStyle/>
          <a:p>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（一）基因敲除技术（</a:t>
            </a:r>
            <a:r>
              <a:rPr lang="en-US" altLang="zh-CN"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gene knockout</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利用同源重组</a:t>
            </a:r>
            <a:r>
              <a:rPr lang="en-US" altLang="zh-CN" sz="2400" b="1"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基因打靶</a:t>
            </a:r>
            <a:r>
              <a:rPr lang="en-US" altLang="zh-CN" sz="2400" b="1"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使基因失活的方法</a:t>
            </a:r>
            <a:endParaRPr lang="zh-CN" altLang="en-US" sz="2400"/>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1"/>
          <p:cNvPicPr>
            <a:picLocks noChangeAspect="1"/>
          </p:cNvPicPr>
          <p:nvPr/>
        </p:nvPicPr>
        <p:blipFill>
          <a:blip r:embed="rId2"/>
          <a:stretch>
            <a:fillRect/>
          </a:stretch>
        </p:blipFill>
        <p:spPr>
          <a:xfrm>
            <a:off x="0" y="260350"/>
            <a:ext cx="8978900" cy="4652963"/>
          </a:xfrm>
          <a:prstGeom prst="rect">
            <a:avLst/>
          </a:prstGeom>
          <a:noFill/>
          <a:ln w="9525">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179705" y="188595"/>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（二）基因敲除技术革新：</a:t>
            </a:r>
            <a:r>
              <a:rPr lang="en-US" altLang="zh-CN" sz="2700" b="1" dirty="0">
                <a:solidFill>
                  <a:srgbClr val="0066FF"/>
                </a:solidFill>
                <a:latin typeface="黑体" panose="02010609060101010101" pitchFamily="49" charset="-122"/>
                <a:ea typeface="黑体" panose="02010609060101010101" pitchFamily="49" charset="-122"/>
              </a:rPr>
              <a:t>CRISPR/Cas9</a:t>
            </a:r>
            <a:r>
              <a:rPr lang="zh-CN" altLang="zh-CN" sz="2700" b="1" dirty="0">
                <a:solidFill>
                  <a:srgbClr val="0066FF"/>
                </a:solidFill>
                <a:latin typeface="黑体" panose="02010609060101010101" pitchFamily="49" charset="-122"/>
                <a:ea typeface="黑体" panose="02010609060101010101" pitchFamily="49" charset="-122"/>
              </a:rPr>
              <a:t>与基因修饰</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9635" name="Rectangle 3"/>
          <p:cNvSpPr/>
          <p:nvPr/>
        </p:nvSpPr>
        <p:spPr>
          <a:xfrm flipH="1">
            <a:off x="45085" y="533400"/>
            <a:ext cx="9053830" cy="2861310"/>
          </a:xfrm>
          <a:prstGeom prst="rect">
            <a:avLst/>
          </a:prstGeom>
          <a:noFill/>
          <a:ln w="9525">
            <a:noFill/>
          </a:ln>
        </p:spPr>
        <p:txBody>
          <a:bodyPr wrap="square" anchor="ctr" anchorCtr="0">
            <a:spAutoFit/>
          </a:bodyPr>
          <a:lstStyle/>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CRISPR/Cas9</a:t>
            </a:r>
            <a:r>
              <a:rPr lang="zh-CN" altLang="en-US" sz="2000" dirty="0">
                <a:latin typeface="黑体" panose="02010609060101010101" pitchFamily="49" charset="-122"/>
                <a:ea typeface="黑体" panose="02010609060101010101" pitchFamily="49" charset="-122"/>
              </a:rPr>
              <a:t>：</a:t>
            </a:r>
            <a:r>
              <a:rPr lang="zh-CN" altLang="es-ES" sz="2000" dirty="0">
                <a:latin typeface="黑体" panose="02010609060101010101" pitchFamily="49" charset="-122"/>
                <a:ea typeface="黑体" panose="02010609060101010101" pitchFamily="49" charset="-122"/>
              </a:rPr>
              <a:t>原核生物的免疫系统，作用是降解入侵的病毒</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DNA </a:t>
            </a:r>
            <a:r>
              <a:rPr lang="zh-CN" altLang="es-ES" sz="2000" dirty="0">
                <a:latin typeface="黑体" panose="02010609060101010101" pitchFamily="49" charset="-122"/>
                <a:ea typeface="黑体" panose="02010609060101010101" pitchFamily="49" charset="-122"/>
              </a:rPr>
              <a:t>或其他外源</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a:t>
            </a:r>
            <a:endParaRPr lang="zh-CN" altLang="es-ES" sz="2000" dirty="0">
              <a:latin typeface="黑体" panose="02010609060101010101" pitchFamily="49" charset="-122"/>
              <a:ea typeface="黑体" panose="02010609060101010101" pitchFamily="49" charset="-122"/>
            </a:endParaRPr>
          </a:p>
          <a:p>
            <a:pPr marL="342900" indent="-342900">
              <a:lnSpc>
                <a:spcPts val="3600"/>
              </a:lnSpc>
              <a:buFont typeface="Wingdings" panose="05000000000000000000" charset="0"/>
              <a:buChar char="Ø"/>
            </a:pPr>
            <a:r>
              <a:rPr lang="zh-CN" altLang="es-ES" sz="2000" dirty="0">
                <a:latin typeface="黑体" panose="02010609060101010101" pitchFamily="49" charset="-122"/>
                <a:ea typeface="黑体" panose="02010609060101010101" pitchFamily="49" charset="-122"/>
                <a:sym typeface="+mn-ea"/>
              </a:rPr>
              <a:t>目前已被发展成为一种常用的基因组编辑技术；</a:t>
            </a:r>
            <a:endParaRPr lang="zh-CN" altLang="es-ES" sz="2000" dirty="0">
              <a:latin typeface="黑体" panose="02010609060101010101" pitchFamily="49" charset="-122"/>
              <a:ea typeface="黑体" panose="02010609060101010101" pitchFamily="49" charset="-122"/>
            </a:endParaRPr>
          </a:p>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CRISPR (clustered, regularly interspaced, short palindromic repeats)</a:t>
            </a:r>
            <a:r>
              <a:rPr lang="zh-CN" altLang="es-ES" sz="2000" dirty="0">
                <a:latin typeface="黑体" panose="02010609060101010101" pitchFamily="49" charset="-122"/>
                <a:ea typeface="黑体" panose="02010609060101010101" pitchFamily="49" charset="-122"/>
              </a:rPr>
              <a:t>为成簇的规律性间隔的短回文序列；</a:t>
            </a:r>
          </a:p>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Cas9 </a:t>
            </a:r>
            <a:r>
              <a:rPr lang="zh-CN" altLang="en-US" sz="2000" dirty="0">
                <a:latin typeface="黑体" panose="02010609060101010101" pitchFamily="49" charset="-122"/>
                <a:ea typeface="黑体" panose="02010609060101010101" pitchFamily="49" charset="-122"/>
              </a:rPr>
              <a:t>：</a:t>
            </a:r>
            <a:r>
              <a:rPr lang="zh-CN" altLang="es-ES" sz="2000" dirty="0">
                <a:latin typeface="黑体" panose="02010609060101010101" pitchFamily="49" charset="-122"/>
                <a:ea typeface="黑体" panose="02010609060101010101" pitchFamily="49" charset="-122"/>
              </a:rPr>
              <a:t>一种核酸酶，为</a:t>
            </a:r>
            <a:r>
              <a:rPr lang="en-US" altLang="zh-CN" sz="2000" dirty="0">
                <a:latin typeface="黑体" panose="02010609060101010101" pitchFamily="49" charset="-122"/>
                <a:ea typeface="黑体" panose="02010609060101010101" pitchFamily="49" charset="-122"/>
              </a:rPr>
              <a:t>CRISPR</a:t>
            </a:r>
            <a:r>
              <a:rPr lang="zh-CN" altLang="es-ES" sz="2000" dirty="0">
                <a:latin typeface="黑体" panose="02010609060101010101" pitchFamily="49" charset="-122"/>
                <a:ea typeface="黑体" panose="02010609060101010101" pitchFamily="49" charset="-122"/>
              </a:rPr>
              <a:t>关联基因的产物。</a:t>
            </a:r>
          </a:p>
        </p:txBody>
      </p:sp>
      <p:pic>
        <p:nvPicPr>
          <p:cNvPr id="4098" name="Picture 2" descr="https://pics1.baidu.com/feed/c995d143ad4bd113a6cdeaa1107ac2084afb0579.jpeg?token=46f8a45b3a7d7dbef21797c18f93e4e1"/>
          <p:cNvPicPr>
            <a:picLocks noChangeAspect="1"/>
          </p:cNvPicPr>
          <p:nvPr/>
        </p:nvPicPr>
        <p:blipFill>
          <a:blip r:embed="rId2"/>
          <a:stretch>
            <a:fillRect/>
          </a:stretch>
        </p:blipFill>
        <p:spPr>
          <a:xfrm>
            <a:off x="1737995" y="3432175"/>
            <a:ext cx="5739130" cy="33261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1"/>
          <p:cNvPicPr>
            <a:picLocks noChangeAspect="1"/>
          </p:cNvPicPr>
          <p:nvPr/>
        </p:nvPicPr>
        <p:blipFill>
          <a:blip r:embed="rId2"/>
          <a:stretch>
            <a:fillRect/>
          </a:stretch>
        </p:blipFill>
        <p:spPr>
          <a:xfrm>
            <a:off x="395288" y="1341438"/>
            <a:ext cx="7596187" cy="3198812"/>
          </a:xfrm>
          <a:prstGeom prst="rect">
            <a:avLst/>
          </a:prstGeom>
          <a:noFill/>
          <a:ln w="9525">
            <a:noFill/>
          </a:ln>
        </p:spPr>
      </p:pic>
      <p:sp>
        <p:nvSpPr>
          <p:cNvPr id="70659" name="文本框 2"/>
          <p:cNvSpPr txBox="1"/>
          <p:nvPr/>
        </p:nvSpPr>
        <p:spPr>
          <a:xfrm>
            <a:off x="107315" y="333375"/>
            <a:ext cx="8785860" cy="1198880"/>
          </a:xfrm>
          <a:prstGeom prst="rect">
            <a:avLst/>
          </a:prstGeom>
          <a:noFill/>
          <a:ln w="9525">
            <a:noFill/>
          </a:ln>
        </p:spPr>
        <p:txBody>
          <a:bodyPr wrap="square">
            <a:spAutoFit/>
          </a:bodyPr>
          <a:lstStyle/>
          <a:p>
            <a:r>
              <a:rPr lang="zh-CN" altLang="en-US" sz="2400" dirty="0">
                <a:solidFill>
                  <a:srgbClr val="0000FF"/>
                </a:solidFill>
                <a:latin typeface="黑体" panose="02010609060101010101" pitchFamily="49" charset="-122"/>
                <a:ea typeface="黑体" panose="02010609060101010101" pitchFamily="49" charset="-122"/>
              </a:rPr>
              <a:t>细菌基因组存在：</a:t>
            </a:r>
            <a:r>
              <a:rPr lang="en-US" altLang="zh-CN" sz="2400" dirty="0">
                <a:solidFill>
                  <a:srgbClr val="0000FF"/>
                </a:solidFill>
                <a:latin typeface="黑体" panose="02010609060101010101" pitchFamily="49" charset="-122"/>
                <a:ea typeface="黑体" panose="02010609060101010101" pitchFamily="49" charset="-122"/>
              </a:rPr>
              <a:t>CRISPR( Clustered Regularly Interspersed Short Palindromic Repeats):  </a:t>
            </a:r>
            <a:r>
              <a:rPr lang="zh-CN" altLang="en-US" sz="2400" dirty="0">
                <a:solidFill>
                  <a:srgbClr val="0000FF"/>
                </a:solidFill>
                <a:latin typeface="黑体" panose="02010609060101010101" pitchFamily="49" charset="-122"/>
                <a:ea typeface="黑体" panose="02010609060101010101" pitchFamily="49" charset="-122"/>
              </a:rPr>
              <a:t>成簇的规律间隔的短回文重复序列</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RNA 疫苗开创者"/>
          <p:cNvPicPr>
            <a:picLocks noChangeAspect="1"/>
          </p:cNvPicPr>
          <p:nvPr/>
        </p:nvPicPr>
        <p:blipFill>
          <a:blip r:embed="rId2"/>
          <a:stretch>
            <a:fillRect/>
          </a:stretch>
        </p:blipFill>
        <p:spPr>
          <a:xfrm>
            <a:off x="37465" y="764540"/>
            <a:ext cx="4661535" cy="3209925"/>
          </a:xfrm>
          <a:prstGeom prst="rect">
            <a:avLst/>
          </a:prstGeom>
        </p:spPr>
      </p:pic>
      <p:pic>
        <p:nvPicPr>
          <p:cNvPr id="105" name="图片 104"/>
          <p:cNvPicPr/>
          <p:nvPr/>
        </p:nvPicPr>
        <p:blipFill>
          <a:blip r:embed="rId3"/>
          <a:stretch>
            <a:fillRect/>
          </a:stretch>
        </p:blipFill>
        <p:spPr>
          <a:xfrm>
            <a:off x="0" y="4004945"/>
            <a:ext cx="4727575" cy="2857500"/>
          </a:xfrm>
          <a:prstGeom prst="rect">
            <a:avLst/>
          </a:prstGeom>
          <a:noFill/>
          <a:ln w="9525">
            <a:noFill/>
          </a:ln>
        </p:spPr>
      </p:pic>
      <p:sp>
        <p:nvSpPr>
          <p:cNvPr id="4" name="文本框 3"/>
          <p:cNvSpPr txBox="1"/>
          <p:nvPr/>
        </p:nvSpPr>
        <p:spPr>
          <a:xfrm>
            <a:off x="4860290" y="4868545"/>
            <a:ext cx="3714115" cy="922020"/>
          </a:xfrm>
          <a:prstGeom prst="rect">
            <a:avLst/>
          </a:prstGeom>
          <a:noFill/>
        </p:spPr>
        <p:txBody>
          <a:bodyPr wrap="square" rtlCol="0" anchor="t">
            <a:spAutoFit/>
          </a:bodyPr>
          <a:lstStyle/>
          <a:p>
            <a:r>
              <a:rPr lang="en-US" altLang="zh-CN"/>
              <a:t>2022</a:t>
            </a:r>
            <a:r>
              <a:rPr lang="zh-CN" altLang="en-US"/>
              <a:t>年</a:t>
            </a:r>
            <a:r>
              <a:rPr lang="en-US" altLang="zh-CN"/>
              <a:t> </a:t>
            </a:r>
            <a:r>
              <a:rPr lang="zh-CN" altLang="en-US"/>
              <a:t>美国生命科学突破奖：Katalin Karikó、Drew Weissman因发明mRNA技术而获奖</a:t>
            </a:r>
          </a:p>
        </p:txBody>
      </p:sp>
      <p:sp>
        <p:nvSpPr>
          <p:cNvPr id="5" name="文本框 4"/>
          <p:cNvSpPr txBox="1"/>
          <p:nvPr/>
        </p:nvSpPr>
        <p:spPr>
          <a:xfrm>
            <a:off x="4916170" y="1629410"/>
            <a:ext cx="3754755" cy="645160"/>
          </a:xfrm>
          <a:prstGeom prst="rect">
            <a:avLst/>
          </a:prstGeom>
          <a:noFill/>
        </p:spPr>
        <p:txBody>
          <a:bodyPr wrap="square" rtlCol="0">
            <a:spAutoFit/>
          </a:bodyPr>
          <a:lstStyle/>
          <a:p>
            <a:r>
              <a:rPr lang="en-US" altLang="zh-CN"/>
              <a:t>2021</a:t>
            </a:r>
            <a:r>
              <a:rPr lang="zh-CN" altLang="en-US"/>
              <a:t>年</a:t>
            </a:r>
            <a:r>
              <a:rPr lang="en-US" altLang="zh-CN"/>
              <a:t> </a:t>
            </a:r>
            <a:r>
              <a:rPr lang="zh-CN" altLang="en-US"/>
              <a:t>拉斯克奖</a:t>
            </a:r>
            <a:r>
              <a:rPr lang="en-US" altLang="zh-CN"/>
              <a:t>-</a:t>
            </a:r>
            <a:r>
              <a:rPr lang="zh-CN" altLang="en-US"/>
              <a:t>临床医学奖；诺奖风向标</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1"/>
          <p:cNvPicPr>
            <a:picLocks noChangeAspect="1"/>
          </p:cNvPicPr>
          <p:nvPr/>
        </p:nvPicPr>
        <p:blipFill>
          <a:blip r:embed="rId2"/>
          <a:stretch>
            <a:fillRect/>
          </a:stretch>
        </p:blipFill>
        <p:spPr>
          <a:xfrm>
            <a:off x="539750" y="1412875"/>
            <a:ext cx="6804025" cy="4518025"/>
          </a:xfrm>
          <a:prstGeom prst="rect">
            <a:avLst/>
          </a:prstGeom>
          <a:noFill/>
          <a:ln w="9525">
            <a:noFill/>
          </a:ln>
        </p:spPr>
      </p:pic>
      <p:sp>
        <p:nvSpPr>
          <p:cNvPr id="71683" name="文本框 2"/>
          <p:cNvSpPr txBox="1"/>
          <p:nvPr/>
        </p:nvSpPr>
        <p:spPr>
          <a:xfrm>
            <a:off x="250825" y="476250"/>
            <a:ext cx="7777163" cy="523875"/>
          </a:xfrm>
          <a:prstGeom prst="rect">
            <a:avLst/>
          </a:prstGeom>
          <a:noFill/>
          <a:ln w="9525">
            <a:noFill/>
          </a:ln>
        </p:spPr>
        <p:txBody>
          <a:bodyPr>
            <a:spAutoFit/>
          </a:bodyPr>
          <a:lstStyle/>
          <a:p>
            <a:r>
              <a:rPr lang="en-US" altLang="zh-CN" sz="2800" b="1" dirty="0">
                <a:solidFill>
                  <a:srgbClr val="0000FF"/>
                </a:solidFill>
                <a:latin typeface="黑体" panose="02010609060101010101" pitchFamily="49" charset="-122"/>
                <a:ea typeface="黑体" panose="02010609060101010101" pitchFamily="49" charset="-122"/>
              </a:rPr>
              <a:t>1. </a:t>
            </a:r>
            <a:r>
              <a:rPr lang="zh-CN" altLang="en-US" sz="2800" b="1" dirty="0">
                <a:solidFill>
                  <a:srgbClr val="0000FF"/>
                </a:solidFill>
                <a:latin typeface="黑体" panose="02010609060101010101" pitchFamily="49" charset="-122"/>
                <a:ea typeface="黑体" panose="02010609060101010101" pitchFamily="49" charset="-122"/>
              </a:rPr>
              <a:t>外源</a:t>
            </a:r>
            <a:r>
              <a:rPr lang="en-US" altLang="zh-CN" sz="2800" b="1" dirty="0">
                <a:solidFill>
                  <a:srgbClr val="0000FF"/>
                </a:solidFill>
                <a:latin typeface="黑体" panose="02010609060101010101" pitchFamily="49" charset="-122"/>
                <a:ea typeface="黑体" panose="02010609060101010101" pitchFamily="49" charset="-122"/>
              </a:rPr>
              <a:t>DNA</a:t>
            </a:r>
            <a:r>
              <a:rPr lang="zh-CN" altLang="en-US" sz="2800" b="1" dirty="0">
                <a:solidFill>
                  <a:srgbClr val="0000FF"/>
                </a:solidFill>
                <a:latin typeface="黑体" panose="02010609060101010101" pitchFamily="49" charset="-122"/>
                <a:ea typeface="黑体" panose="02010609060101010101" pitchFamily="49" charset="-122"/>
              </a:rPr>
              <a:t>俘获：“黑名单登记”</a:t>
            </a:r>
          </a:p>
        </p:txBody>
      </p:sp>
      <p:sp>
        <p:nvSpPr>
          <p:cNvPr id="71684" name="文本框 3"/>
          <p:cNvSpPr txBox="1"/>
          <p:nvPr/>
        </p:nvSpPr>
        <p:spPr>
          <a:xfrm>
            <a:off x="611188" y="6019800"/>
            <a:ext cx="8208962" cy="647700"/>
          </a:xfrm>
          <a:prstGeom prst="rect">
            <a:avLst/>
          </a:prstGeom>
          <a:noFill/>
          <a:ln w="9525">
            <a:noFill/>
          </a:ln>
        </p:spPr>
        <p:txBody>
          <a:bodyPr>
            <a:spAutoFit/>
          </a:bodyPr>
          <a:lstStyle/>
          <a:p>
            <a:r>
              <a:rPr lang="zh-CN" altLang="en-US" dirty="0">
                <a:latin typeface="Arial" panose="020B0604020202020204" pitchFamily="34" charset="0"/>
              </a:rPr>
              <a:t>识别入侵者的“名字</a:t>
            </a:r>
            <a:r>
              <a:rPr lang="en-US" altLang="zh-CN" dirty="0">
                <a:latin typeface="Arial" panose="020B0604020202020204" pitchFamily="34" charset="0"/>
              </a:rPr>
              <a:t>(PAM</a:t>
            </a:r>
            <a:r>
              <a:rPr lang="zh-CN" altLang="en-US" dirty="0">
                <a:latin typeface="Arial" panose="020B0604020202020204" pitchFamily="34" charset="0"/>
              </a:rPr>
              <a:t>，</a:t>
            </a:r>
            <a:r>
              <a:rPr lang="en-US" altLang="zh-CN" dirty="0">
                <a:latin typeface="Arial" panose="020B0604020202020204" pitchFamily="34" charset="0"/>
              </a:rPr>
              <a:t>protospacer adjacent motif)---</a:t>
            </a:r>
            <a:r>
              <a:rPr lang="zh-CN" altLang="en-US" dirty="0">
                <a:latin typeface="Arial" panose="020B0604020202020204" pitchFamily="34" charset="0"/>
              </a:rPr>
              <a:t>找到它的“身份证”（原间隔序列）</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文本框 1"/>
          <p:cNvSpPr txBox="1"/>
          <p:nvPr/>
        </p:nvSpPr>
        <p:spPr>
          <a:xfrm>
            <a:off x="539750" y="404813"/>
            <a:ext cx="7777163" cy="1200150"/>
          </a:xfrm>
          <a:prstGeom prst="rect">
            <a:avLst/>
          </a:prstGeom>
          <a:noFill/>
          <a:ln w="9525">
            <a:noFill/>
          </a:ln>
        </p:spPr>
        <p:txBody>
          <a:bodyPr>
            <a:spAutoFit/>
          </a:bodyPr>
          <a:lstStyle/>
          <a:p>
            <a:r>
              <a:rPr lang="en-US" altLang="zh-CN" sz="2400" b="1" dirty="0">
                <a:solidFill>
                  <a:srgbClr val="0000FF"/>
                </a:solidFill>
                <a:latin typeface="黑体" panose="02010609060101010101" pitchFamily="49" charset="-122"/>
                <a:ea typeface="黑体" panose="02010609060101010101" pitchFamily="49" charset="-122"/>
              </a:rPr>
              <a:t>2. crRNA </a:t>
            </a:r>
            <a:r>
              <a:rPr lang="zh-CN" altLang="en-US" sz="2400" b="1" dirty="0">
                <a:solidFill>
                  <a:srgbClr val="0000FF"/>
                </a:solidFill>
                <a:latin typeface="黑体" panose="02010609060101010101" pitchFamily="49" charset="-122"/>
                <a:ea typeface="黑体" panose="02010609060101010101" pitchFamily="49" charset="-122"/>
              </a:rPr>
              <a:t>合成：“军火”制造， 转录</a:t>
            </a:r>
            <a:r>
              <a:rPr lang="en-US" altLang="zh-CN" sz="2400" b="1" dirty="0">
                <a:solidFill>
                  <a:srgbClr val="0000FF"/>
                </a:solidFill>
                <a:latin typeface="黑体" panose="02010609060101010101" pitchFamily="49" charset="-122"/>
                <a:ea typeface="黑体" panose="02010609060101010101" pitchFamily="49" charset="-122"/>
              </a:rPr>
              <a:t>Pre-CRISPR-derived RNA(pre-crRNA),trans-acting crRNA(tracrRNA)</a:t>
            </a:r>
            <a:endParaRPr lang="zh-CN" altLang="en-US" sz="2400" b="1" dirty="0">
              <a:solidFill>
                <a:srgbClr val="0000FF"/>
              </a:solidFill>
              <a:latin typeface="黑体" panose="02010609060101010101" pitchFamily="49" charset="-122"/>
              <a:ea typeface="黑体" panose="02010609060101010101" pitchFamily="49" charset="-122"/>
            </a:endParaRPr>
          </a:p>
        </p:txBody>
      </p:sp>
      <p:pic>
        <p:nvPicPr>
          <p:cNvPr id="72707" name="图片 2"/>
          <p:cNvPicPr>
            <a:picLocks noChangeAspect="1"/>
          </p:cNvPicPr>
          <p:nvPr/>
        </p:nvPicPr>
        <p:blipFill>
          <a:blip r:embed="rId2"/>
          <a:stretch>
            <a:fillRect/>
          </a:stretch>
        </p:blipFill>
        <p:spPr>
          <a:xfrm>
            <a:off x="1403350" y="1989138"/>
            <a:ext cx="5767388" cy="4324350"/>
          </a:xfrm>
          <a:prstGeom prst="rect">
            <a:avLst/>
          </a:prstGeom>
          <a:noFill/>
          <a:ln w="9525">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1"/>
          <p:cNvPicPr>
            <a:picLocks noChangeAspect="1"/>
          </p:cNvPicPr>
          <p:nvPr/>
        </p:nvPicPr>
        <p:blipFill>
          <a:blip r:embed="rId2"/>
          <a:stretch>
            <a:fillRect/>
          </a:stretch>
        </p:blipFill>
        <p:spPr>
          <a:xfrm>
            <a:off x="755650" y="1412875"/>
            <a:ext cx="7164388" cy="5373688"/>
          </a:xfrm>
          <a:prstGeom prst="rect">
            <a:avLst/>
          </a:prstGeom>
          <a:noFill/>
          <a:ln w="9525">
            <a:noFill/>
          </a:ln>
        </p:spPr>
      </p:pic>
      <p:sp>
        <p:nvSpPr>
          <p:cNvPr id="73731" name="文本框 2"/>
          <p:cNvSpPr txBox="1"/>
          <p:nvPr/>
        </p:nvSpPr>
        <p:spPr>
          <a:xfrm>
            <a:off x="539750" y="404813"/>
            <a:ext cx="7777163" cy="1200150"/>
          </a:xfrm>
          <a:prstGeom prst="rect">
            <a:avLst/>
          </a:prstGeom>
          <a:noFill/>
          <a:ln w="9525">
            <a:noFill/>
          </a:ln>
        </p:spPr>
        <p:txBody>
          <a:bodyPr>
            <a:spAutoFit/>
          </a:bodyPr>
          <a:lstStyle/>
          <a:p>
            <a:r>
              <a:rPr lang="en-US" altLang="zh-CN" sz="2400" b="1" dirty="0">
                <a:solidFill>
                  <a:srgbClr val="0000FF"/>
                </a:solidFill>
                <a:latin typeface="黑体" panose="02010609060101010101" pitchFamily="49" charset="-122"/>
                <a:ea typeface="黑体" panose="02010609060101010101" pitchFamily="49" charset="-122"/>
              </a:rPr>
              <a:t>3 </a:t>
            </a:r>
            <a:r>
              <a:rPr lang="zh-CN" altLang="en-US" sz="2400" b="1" dirty="0">
                <a:solidFill>
                  <a:srgbClr val="0000FF"/>
                </a:solidFill>
                <a:latin typeface="黑体" panose="02010609060101010101" pitchFamily="49" charset="-122"/>
                <a:ea typeface="黑体" panose="02010609060101010101" pitchFamily="49" charset="-122"/>
              </a:rPr>
              <a:t>靶向干扰</a:t>
            </a:r>
            <a:r>
              <a:rPr lang="en-US" altLang="zh-CN" sz="2400" b="1" dirty="0">
                <a:solidFill>
                  <a:srgbClr val="0000FF"/>
                </a:solidFill>
                <a:latin typeface="黑体" panose="02010609060101010101" pitchFamily="49" charset="-122"/>
                <a:ea typeface="黑体" panose="02010609060101010101" pitchFamily="49" charset="-122"/>
              </a:rPr>
              <a:t>. crRNA </a:t>
            </a:r>
            <a:r>
              <a:rPr lang="zh-CN" altLang="en-US" sz="2400" b="1" dirty="0">
                <a:solidFill>
                  <a:srgbClr val="0000FF"/>
                </a:solidFill>
                <a:latin typeface="黑体" panose="02010609060101010101" pitchFamily="49" charset="-122"/>
                <a:ea typeface="黑体" panose="02010609060101010101" pitchFamily="49" charset="-122"/>
              </a:rPr>
              <a:t>合成：“军火”制造， 转录</a:t>
            </a:r>
            <a:r>
              <a:rPr lang="en-US" altLang="zh-CN" sz="2400" b="1" dirty="0">
                <a:solidFill>
                  <a:srgbClr val="0000FF"/>
                </a:solidFill>
                <a:latin typeface="黑体" panose="02010609060101010101" pitchFamily="49" charset="-122"/>
                <a:ea typeface="黑体" panose="02010609060101010101" pitchFamily="49" charset="-122"/>
              </a:rPr>
              <a:t>Pre-CRISPR-derived RNA(pre-crRNA),trans-acting crRNA(tracrRNA)</a:t>
            </a:r>
            <a:endParaRPr lang="zh-CN" altLang="en-US" sz="24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框 2"/>
          <p:cNvSpPr txBox="1"/>
          <p:nvPr/>
        </p:nvSpPr>
        <p:spPr>
          <a:xfrm>
            <a:off x="755650" y="476250"/>
            <a:ext cx="5832475" cy="461963"/>
          </a:xfrm>
          <a:prstGeom prst="rect">
            <a:avLst/>
          </a:prstGeom>
          <a:noFill/>
          <a:ln w="9525">
            <a:noFill/>
          </a:ln>
        </p:spPr>
        <p:txBody>
          <a:bodyPr>
            <a:spAutoFit/>
          </a:bodyPr>
          <a:lstStyle/>
          <a:p>
            <a:r>
              <a:rPr lang="zh-CN" altLang="en-US" sz="2400" dirty="0">
                <a:solidFill>
                  <a:srgbClr val="0000FF"/>
                </a:solidFill>
                <a:latin typeface="黑体" panose="02010609060101010101" pitchFamily="49" charset="-122"/>
                <a:ea typeface="黑体" panose="02010609060101010101" pitchFamily="49" charset="-122"/>
              </a:rPr>
              <a:t>如何应用</a:t>
            </a:r>
            <a:r>
              <a:rPr lang="en-US" altLang="zh-CN" sz="2400" dirty="0">
                <a:solidFill>
                  <a:srgbClr val="0000FF"/>
                </a:solidFill>
                <a:latin typeface="黑体" panose="02010609060101010101" pitchFamily="49" charset="-122"/>
                <a:ea typeface="黑体" panose="02010609060101010101" pitchFamily="49" charset="-122"/>
              </a:rPr>
              <a:t>CRSPR/Cas </a:t>
            </a:r>
            <a:r>
              <a:rPr lang="zh-CN" altLang="en-US" sz="2400" dirty="0">
                <a:solidFill>
                  <a:srgbClr val="0000FF"/>
                </a:solidFill>
                <a:latin typeface="黑体" panose="02010609060101010101" pitchFamily="49" charset="-122"/>
                <a:ea typeface="黑体" panose="02010609060101010101" pitchFamily="49" charset="-122"/>
              </a:rPr>
              <a:t>技术？</a:t>
            </a:r>
          </a:p>
        </p:txBody>
      </p:sp>
      <p:pic>
        <p:nvPicPr>
          <p:cNvPr id="74755" name="图片 3"/>
          <p:cNvPicPr>
            <a:picLocks noChangeAspect="1"/>
          </p:cNvPicPr>
          <p:nvPr/>
        </p:nvPicPr>
        <p:blipFill>
          <a:blip r:embed="rId2"/>
          <a:stretch>
            <a:fillRect/>
          </a:stretch>
        </p:blipFill>
        <p:spPr>
          <a:xfrm>
            <a:off x="1331913" y="1341438"/>
            <a:ext cx="5784850" cy="4337050"/>
          </a:xfrm>
          <a:prstGeom prst="rect">
            <a:avLst/>
          </a:prstGeom>
          <a:noFill/>
          <a:ln w="9525">
            <a:noFill/>
          </a:ln>
        </p:spPr>
      </p:pic>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1"/>
          <p:cNvSpPr txBox="1">
            <a:spLocks noChangeArrowheads="1"/>
          </p:cNvSpPr>
          <p:nvPr/>
        </p:nvSpPr>
        <p:spPr bwMode="auto">
          <a:xfrm>
            <a:off x="107950" y="115888"/>
            <a:ext cx="8640763"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华人年轻科学家张锋博士（</a:t>
            </a:r>
            <a:r>
              <a:rPr kumimoji="0" lang="en-US"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MIT)</a:t>
            </a: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的贡献：</a:t>
            </a: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在真核细胞中实现基因特异编辑；</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最新突破</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(CRSPR/C2c2)</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RNA</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水平进行编辑，而不是传统的</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DNA</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级别的编辑</a:t>
            </a:r>
          </a:p>
        </p:txBody>
      </p:sp>
      <p:pic>
        <p:nvPicPr>
          <p:cNvPr id="76803" name="图片 1"/>
          <p:cNvPicPr>
            <a:picLocks noChangeAspect="1"/>
          </p:cNvPicPr>
          <p:nvPr/>
        </p:nvPicPr>
        <p:blipFill>
          <a:blip r:embed="rId2"/>
          <a:stretch>
            <a:fillRect/>
          </a:stretch>
        </p:blipFill>
        <p:spPr>
          <a:xfrm>
            <a:off x="2627630" y="2493010"/>
            <a:ext cx="4095750" cy="4217035"/>
          </a:xfrm>
          <a:prstGeom prst="rect">
            <a:avLst/>
          </a:prstGeom>
          <a:noFill/>
          <a:ln w="9525">
            <a:noFill/>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p:cNvSpPr/>
          <p:nvPr/>
        </p:nvSpPr>
        <p:spPr>
          <a:xfrm>
            <a:off x="250825" y="333375"/>
            <a:ext cx="8137525" cy="922338"/>
          </a:xfrm>
          <a:prstGeom prst="rect">
            <a:avLst/>
          </a:prstGeom>
          <a:noFill/>
          <a:ln w="9525">
            <a:noFill/>
          </a:ln>
        </p:spPr>
        <p:txBody>
          <a:bodyPr>
            <a:spAutoFit/>
          </a:bodyPr>
          <a:lstStyle/>
          <a:p>
            <a:r>
              <a:rPr lang="en-US" altLang="zh-CN" dirty="0">
                <a:latin typeface="Arial" panose="020B0604020202020204" pitchFamily="34" charset="0"/>
              </a:rPr>
              <a:t>2020</a:t>
            </a:r>
            <a:r>
              <a:rPr lang="zh-CN" altLang="en-US" dirty="0">
                <a:latin typeface="Arial" panose="020B0604020202020204" pitchFamily="34" charset="0"/>
              </a:rPr>
              <a:t>年</a:t>
            </a:r>
            <a:r>
              <a:rPr lang="en-US" altLang="zh-CN" dirty="0">
                <a:latin typeface="Arial" panose="020B0604020202020204" pitchFamily="34" charset="0"/>
              </a:rPr>
              <a:t>3</a:t>
            </a:r>
            <a:r>
              <a:rPr lang="zh-CN" altLang="en-US" dirty="0">
                <a:latin typeface="Arial" panose="020B0604020202020204" pitchFamily="34" charset="0"/>
              </a:rPr>
              <a:t>月</a:t>
            </a:r>
            <a:r>
              <a:rPr lang="en-US" altLang="zh-CN" dirty="0">
                <a:latin typeface="Arial" panose="020B0604020202020204" pitchFamily="34" charset="0"/>
              </a:rPr>
              <a:t>4</a:t>
            </a:r>
            <a:r>
              <a:rPr lang="zh-CN" altLang="en-US" dirty="0">
                <a:latin typeface="Arial" panose="020B0604020202020204" pitchFamily="34" charset="0"/>
              </a:rPr>
              <a:t>日，</a:t>
            </a:r>
            <a:r>
              <a:rPr lang="zh-CN" altLang="en-US" b="1" dirty="0">
                <a:latin typeface="Arial" panose="020B0604020202020204" pitchFamily="34" charset="0"/>
              </a:rPr>
              <a:t>张锋</a:t>
            </a:r>
            <a:r>
              <a:rPr lang="zh-CN" altLang="en-US" dirty="0">
                <a:latin typeface="Arial" panose="020B0604020202020204" pitchFamily="34" charset="0"/>
              </a:rPr>
              <a:t>创立的</a:t>
            </a:r>
            <a:r>
              <a:rPr lang="en-US" altLang="zh-CN" b="1" dirty="0">
                <a:latin typeface="Arial" panose="020B0604020202020204" pitchFamily="34" charset="0"/>
              </a:rPr>
              <a:t>Editas Medicine</a:t>
            </a:r>
            <a:r>
              <a:rPr lang="zh-CN" altLang="en-US" dirty="0">
                <a:latin typeface="Arial" panose="020B0604020202020204" pitchFamily="34" charset="0"/>
              </a:rPr>
              <a:t>公司宣布：</a:t>
            </a:r>
            <a:r>
              <a:rPr lang="en-US" altLang="zh-CN" dirty="0">
                <a:latin typeface="Arial" panose="020B0604020202020204" pitchFamily="34" charset="0"/>
              </a:rPr>
              <a:t>CRISPR</a:t>
            </a:r>
            <a:r>
              <a:rPr lang="zh-CN" altLang="en-US" dirty="0">
                <a:latin typeface="Arial" panose="020B0604020202020204" pitchFamily="34" charset="0"/>
              </a:rPr>
              <a:t>疗法</a:t>
            </a:r>
            <a:r>
              <a:rPr lang="en-US" altLang="zh-CN" dirty="0">
                <a:latin typeface="Arial" panose="020B0604020202020204" pitchFamily="34" charset="0"/>
              </a:rPr>
              <a:t>AGN-151587</a:t>
            </a:r>
            <a:r>
              <a:rPr lang="zh-CN" altLang="en-US" dirty="0">
                <a:latin typeface="Arial" panose="020B0604020202020204" pitchFamily="34" charset="0"/>
              </a:rPr>
              <a:t>（</a:t>
            </a:r>
            <a:r>
              <a:rPr lang="en-US" altLang="zh-CN" dirty="0">
                <a:latin typeface="Arial" panose="020B0604020202020204" pitchFamily="34" charset="0"/>
              </a:rPr>
              <a:t>EDIT-101</a:t>
            </a:r>
            <a:r>
              <a:rPr lang="zh-CN" altLang="en-US" dirty="0">
                <a:latin typeface="Arial" panose="020B0604020202020204" pitchFamily="34" charset="0"/>
              </a:rPr>
              <a:t>）治疗</a:t>
            </a:r>
            <a:r>
              <a:rPr lang="zh-CN" altLang="en-US" b="1" dirty="0">
                <a:latin typeface="Arial" panose="020B0604020202020204" pitchFamily="34" charset="0"/>
              </a:rPr>
              <a:t>先天性黑蒙症</a:t>
            </a:r>
            <a:r>
              <a:rPr lang="en-US" altLang="zh-CN" b="1" dirty="0">
                <a:latin typeface="Arial" panose="020B0604020202020204" pitchFamily="34" charset="0"/>
              </a:rPr>
              <a:t>10</a:t>
            </a:r>
            <a:r>
              <a:rPr lang="zh-CN" altLang="en-US" b="1" dirty="0">
                <a:latin typeface="Arial" panose="020B0604020202020204" pitchFamily="34" charset="0"/>
              </a:rPr>
              <a:t>型</a:t>
            </a:r>
            <a:r>
              <a:rPr lang="zh-CN" altLang="en-US" dirty="0">
                <a:latin typeface="Arial" panose="020B0604020202020204" pitchFamily="34" charset="0"/>
              </a:rPr>
              <a:t>（</a:t>
            </a:r>
            <a:r>
              <a:rPr lang="en-US" altLang="zh-CN" dirty="0">
                <a:latin typeface="Arial" panose="020B0604020202020204" pitchFamily="34" charset="0"/>
              </a:rPr>
              <a:t>LCA10</a:t>
            </a:r>
            <a:r>
              <a:rPr lang="zh-CN" altLang="en-US" dirty="0">
                <a:latin typeface="Arial" panose="020B0604020202020204" pitchFamily="34" charset="0"/>
              </a:rPr>
              <a:t>）的</a:t>
            </a:r>
            <a:r>
              <a:rPr lang="en-US" altLang="zh-CN" dirty="0">
                <a:latin typeface="Arial" panose="020B0604020202020204" pitchFamily="34" charset="0"/>
              </a:rPr>
              <a:t>I/II</a:t>
            </a:r>
            <a:r>
              <a:rPr lang="zh-CN" altLang="en-US" dirty="0">
                <a:latin typeface="Arial" panose="020B0604020202020204" pitchFamily="34" charset="0"/>
              </a:rPr>
              <a:t>期临床试验，已完成首例患者给药。</a:t>
            </a:r>
          </a:p>
        </p:txBody>
      </p:sp>
      <p:pic>
        <p:nvPicPr>
          <p:cNvPr id="77827" name="图片 2"/>
          <p:cNvPicPr>
            <a:picLocks noChangeAspect="1"/>
          </p:cNvPicPr>
          <p:nvPr/>
        </p:nvPicPr>
        <p:blipFill>
          <a:blip r:embed="rId2"/>
          <a:stretch>
            <a:fillRect/>
          </a:stretch>
        </p:blipFill>
        <p:spPr>
          <a:xfrm>
            <a:off x="2232025" y="1484313"/>
            <a:ext cx="4176713" cy="4852987"/>
          </a:xfrm>
          <a:prstGeom prst="rect">
            <a:avLst/>
          </a:prstGeom>
          <a:noFill/>
          <a:ln w="9525">
            <a:no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57200" y="998538"/>
            <a:ext cx="8229600" cy="5265738"/>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a:buChar char="•"/>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细胞形态结构的观察</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显微结构；亚微结构</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细胞的分离与培养</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a:buNone/>
              <a:defRPr/>
            </a:pPr>
            <a:r>
              <a:rPr kumimoji="0" lang="en-US" altLang="zh-CN" sz="24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分离、培养；细胞融合</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细胞组分的分析</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细胞器和大分子的分离；蛋白质和核酸的分离、分析</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活细胞内分子的分析</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细胞内分子示踪；离子浓度测定；特殊分子的导入与鉴定</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细胞的活体内研究</a:t>
            </a:r>
            <a:endPar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1" i="0" u="none" strike="noStrike" kern="1200" cap="none" spc="0" normalizeH="0" baseline="0" noProof="0" dirty="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细胞的活体内移植；动物细胞的遗传修饰</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Char char="•"/>
              <a:defRPr/>
            </a:pP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3" name="标题 1"/>
          <p:cNvSpPr txBox="1"/>
          <p:nvPr/>
        </p:nvSpPr>
        <p:spPr bwMode="auto">
          <a:xfrm>
            <a:off x="457200" y="274638"/>
            <a:ext cx="8229600" cy="1143000"/>
          </a:xfrm>
          <a:prstGeom prst="rect">
            <a:avLst/>
          </a:prstGeom>
          <a:noFill/>
          <a:ln>
            <a:noFill/>
          </a:ln>
        </p:spPr>
        <p:txBody>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 typeface="Arial" panose="020B0604020202020204" pitchFamily="34" charset="0"/>
              <a:buNone/>
              <a:defRPr/>
            </a:pPr>
            <a:r>
              <a:rPr kumimoji="1"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本章小结</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323850" y="234950"/>
            <a:ext cx="8229600" cy="1143000"/>
          </a:xfrm>
        </p:spPr>
        <p:txBody>
          <a:bodyPr vert="horz" wrap="square" lIns="91440" tIns="45720" rIns="91440" bIns="45720" anchor="ctr" anchorCtr="0"/>
          <a:lstStyle/>
          <a:p>
            <a:pPr eaLnBrk="1" hangingPunct="1"/>
            <a:r>
              <a:rPr lang="zh-CN" altLang="en-US" sz="3200" b="1" dirty="0">
                <a:solidFill>
                  <a:schemeClr val="tx1"/>
                </a:solidFill>
              </a:rPr>
              <a:t>中英文关键词对照</a:t>
            </a:r>
          </a:p>
        </p:txBody>
      </p:sp>
      <p:sp>
        <p:nvSpPr>
          <p:cNvPr id="47107" name="Text Box 189"/>
          <p:cNvSpPr txBox="1"/>
          <p:nvPr/>
        </p:nvSpPr>
        <p:spPr>
          <a:xfrm>
            <a:off x="827088" y="1316038"/>
            <a:ext cx="6985000" cy="366712"/>
          </a:xfrm>
          <a:prstGeom prst="rect">
            <a:avLst/>
          </a:prstGeom>
          <a:noFill/>
          <a:ln w="9525">
            <a:noFill/>
          </a:ln>
        </p:spPr>
        <p:txBody>
          <a:bodyPr>
            <a:spAutoFit/>
          </a:bodyPr>
          <a:lstStyle/>
          <a:p>
            <a:pPr eaLnBrk="1" hangingPunct="1">
              <a:spcBef>
                <a:spcPct val="50000"/>
              </a:spcBef>
            </a:pPr>
            <a:endParaRPr lang="zh-CN" altLang="zh-CN" dirty="0">
              <a:latin typeface="隶书" panose="02010509060101010101" pitchFamily="49" charset="-122"/>
            </a:endParaRPr>
          </a:p>
        </p:txBody>
      </p:sp>
      <p:sp>
        <p:nvSpPr>
          <p:cNvPr id="47108" name="Text Box 202"/>
          <p:cNvSpPr txBox="1"/>
          <p:nvPr/>
        </p:nvSpPr>
        <p:spPr>
          <a:xfrm>
            <a:off x="900113" y="1171575"/>
            <a:ext cx="4284662" cy="5170488"/>
          </a:xfrm>
          <a:prstGeom prst="rect">
            <a:avLst/>
          </a:prstGeom>
          <a:noFill/>
          <a:ln w="9525">
            <a:noFill/>
          </a:ln>
        </p:spPr>
        <p:txBody>
          <a:bodyPr>
            <a:spAutoFit/>
          </a:bodyPr>
          <a:lstStyle/>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biology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theory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central dogma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cytomics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cytoplasm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electron microscope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EM</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epigenetics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gene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genomics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human genome project, HGP </a:t>
            </a:r>
            <a:endParaRPr lang="en-US" altLang="zh-CN" sz="2400" dirty="0">
              <a:latin typeface="Times New Roman" panose="02020603050405020304" pitchFamily="18" charset="0"/>
              <a:ea typeface="Times New Roman" panose="02020603050405020304" pitchFamily="18" charset="0"/>
            </a:endParaRPr>
          </a:p>
        </p:txBody>
      </p:sp>
      <p:sp>
        <p:nvSpPr>
          <p:cNvPr id="47109" name="Text Box 203"/>
          <p:cNvSpPr txBox="1"/>
          <p:nvPr/>
        </p:nvSpPr>
        <p:spPr>
          <a:xfrm>
            <a:off x="5508625" y="1171575"/>
            <a:ext cx="2663825" cy="5121275"/>
          </a:xfrm>
          <a:prstGeom prst="rect">
            <a:avLst/>
          </a:prstGeom>
          <a:noFill/>
          <a:ln w="9525">
            <a:noFill/>
          </a:ln>
        </p:spPr>
        <p:txBody>
          <a:bodyPr>
            <a:spAutoFit/>
          </a:bodyPr>
          <a:lstStyle/>
          <a:p>
            <a:pPr eaLnBrk="1" hangingPunct="1">
              <a:lnSpc>
                <a:spcPct val="125000"/>
              </a:lnSpc>
            </a:pPr>
            <a:r>
              <a:rPr lang="zh-CN" altLang="en-US" sz="2400" dirty="0">
                <a:latin typeface="隶书" panose="02010509060101010101" pitchFamily="49" charset="-122"/>
                <a:ea typeface="黑体" panose="02010609060101010101" pitchFamily="49" charset="-122"/>
              </a:rPr>
              <a:t>细胞</a:t>
            </a:r>
          </a:p>
          <a:p>
            <a:pPr eaLnBrk="1" hangingPunct="1">
              <a:lnSpc>
                <a:spcPct val="125000"/>
              </a:lnSpc>
            </a:pPr>
            <a:r>
              <a:rPr lang="zh-CN" altLang="en-US" sz="2400" dirty="0">
                <a:latin typeface="隶书" panose="02010509060101010101" pitchFamily="49" charset="-122"/>
                <a:ea typeface="黑体" panose="02010609060101010101" pitchFamily="49" charset="-122"/>
              </a:rPr>
              <a:t>细胞生物学</a:t>
            </a:r>
          </a:p>
          <a:p>
            <a:pPr eaLnBrk="1" hangingPunct="1">
              <a:lnSpc>
                <a:spcPct val="125000"/>
              </a:lnSpc>
            </a:pPr>
            <a:r>
              <a:rPr lang="zh-CN" altLang="en-US" sz="2400" dirty="0">
                <a:latin typeface="隶书" panose="02010509060101010101" pitchFamily="49" charset="-122"/>
                <a:ea typeface="黑体" panose="02010609060101010101" pitchFamily="49" charset="-122"/>
              </a:rPr>
              <a:t>细胞学说</a:t>
            </a:r>
          </a:p>
          <a:p>
            <a:pPr eaLnBrk="1" hangingPunct="1">
              <a:lnSpc>
                <a:spcPct val="125000"/>
              </a:lnSpc>
            </a:pPr>
            <a:r>
              <a:rPr lang="zh-CN" altLang="en-US" sz="2400" dirty="0">
                <a:latin typeface="隶书" panose="02010509060101010101" pitchFamily="49" charset="-122"/>
                <a:ea typeface="黑体" panose="02010609060101010101" pitchFamily="49" charset="-122"/>
              </a:rPr>
              <a:t>中心法则</a:t>
            </a:r>
          </a:p>
          <a:p>
            <a:pPr eaLnBrk="1" hangingPunct="1">
              <a:lnSpc>
                <a:spcPct val="125000"/>
              </a:lnSpc>
            </a:pPr>
            <a:r>
              <a:rPr lang="zh-CN" altLang="en-US" sz="2400" dirty="0">
                <a:latin typeface="隶书" panose="02010509060101010101" pitchFamily="49" charset="-122"/>
                <a:ea typeface="黑体" panose="02010609060101010101" pitchFamily="49" charset="-122"/>
              </a:rPr>
              <a:t>细胞组学</a:t>
            </a:r>
          </a:p>
          <a:p>
            <a:pPr eaLnBrk="1" hangingPunct="1">
              <a:lnSpc>
                <a:spcPct val="125000"/>
              </a:lnSpc>
            </a:pPr>
            <a:r>
              <a:rPr lang="zh-CN" altLang="en-US" sz="2400" dirty="0">
                <a:latin typeface="隶书" panose="02010509060101010101" pitchFamily="49" charset="-122"/>
                <a:ea typeface="黑体" panose="02010609060101010101" pitchFamily="49" charset="-122"/>
              </a:rPr>
              <a:t>细胞质</a:t>
            </a:r>
          </a:p>
          <a:p>
            <a:pPr eaLnBrk="1" hangingPunct="1">
              <a:lnSpc>
                <a:spcPct val="125000"/>
              </a:lnSpc>
            </a:pPr>
            <a:r>
              <a:rPr lang="zh-CN" altLang="en-US" sz="2400" dirty="0">
                <a:latin typeface="隶书" panose="02010509060101010101" pitchFamily="49" charset="-122"/>
                <a:ea typeface="黑体" panose="02010609060101010101" pitchFamily="49" charset="-122"/>
              </a:rPr>
              <a:t>电子显微镜</a:t>
            </a:r>
          </a:p>
          <a:p>
            <a:pPr eaLnBrk="1" hangingPunct="1">
              <a:lnSpc>
                <a:spcPct val="125000"/>
              </a:lnSpc>
            </a:pPr>
            <a:r>
              <a:rPr lang="zh-CN" altLang="en-US" sz="2400" dirty="0">
                <a:latin typeface="隶书" panose="02010509060101010101" pitchFamily="49" charset="-122"/>
                <a:ea typeface="黑体" panose="02010609060101010101" pitchFamily="49" charset="-122"/>
              </a:rPr>
              <a:t>表观遗传</a:t>
            </a:r>
          </a:p>
          <a:p>
            <a:pPr eaLnBrk="1" hangingPunct="1">
              <a:lnSpc>
                <a:spcPct val="125000"/>
              </a:lnSpc>
            </a:pPr>
            <a:r>
              <a:rPr lang="zh-CN" altLang="en-US" sz="2400" dirty="0">
                <a:latin typeface="隶书" panose="02010509060101010101" pitchFamily="49" charset="-122"/>
                <a:ea typeface="黑体" panose="02010609060101010101" pitchFamily="49" charset="-122"/>
              </a:rPr>
              <a:t>基因</a:t>
            </a:r>
          </a:p>
          <a:p>
            <a:pPr eaLnBrk="1" hangingPunct="1">
              <a:lnSpc>
                <a:spcPct val="125000"/>
              </a:lnSpc>
            </a:pPr>
            <a:r>
              <a:rPr lang="zh-CN" altLang="en-US" sz="2400" dirty="0">
                <a:latin typeface="隶书" panose="02010509060101010101" pitchFamily="49" charset="-122"/>
                <a:ea typeface="黑体" panose="02010609060101010101" pitchFamily="49" charset="-122"/>
              </a:rPr>
              <a:t>基因组学</a:t>
            </a:r>
          </a:p>
          <a:p>
            <a:pPr eaLnBrk="1" hangingPunct="1">
              <a:lnSpc>
                <a:spcPct val="125000"/>
              </a:lnSpc>
            </a:pPr>
            <a:r>
              <a:rPr lang="zh-CN" altLang="en-US" sz="2400" dirty="0">
                <a:latin typeface="隶书" panose="02010509060101010101" pitchFamily="49" charset="-122"/>
                <a:ea typeface="黑体" panose="02010609060101010101" pitchFamily="49" charset="-122"/>
              </a:rPr>
              <a:t>人类基因组计划</a:t>
            </a:r>
          </a:p>
        </p:txBody>
      </p:sp>
      <p:sp>
        <p:nvSpPr>
          <p:cNvPr id="47110" name="Rectangle 205"/>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p>
        </p:txBody>
      </p:sp>
      <p:sp>
        <p:nvSpPr>
          <p:cNvPr id="47111" name="AutoShape 206">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7112" name="AutoShape 207">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7113" name="Group 208"/>
          <p:cNvGrpSpPr/>
          <p:nvPr/>
        </p:nvGrpSpPr>
        <p:grpSpPr>
          <a:xfrm>
            <a:off x="8243888" y="6569075"/>
            <a:ext cx="720725" cy="288925"/>
            <a:chOff x="2517" y="4138"/>
            <a:chExt cx="454" cy="182"/>
          </a:xfrm>
        </p:grpSpPr>
        <p:sp>
          <p:nvSpPr>
            <p:cNvPr id="47117" name="AutoShape 209">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7118" name="Text Box 210">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p>
          </p:txBody>
        </p:sp>
      </p:grpSp>
      <p:grpSp>
        <p:nvGrpSpPr>
          <p:cNvPr id="47114" name="Group 211"/>
          <p:cNvGrpSpPr/>
          <p:nvPr/>
        </p:nvGrpSpPr>
        <p:grpSpPr>
          <a:xfrm>
            <a:off x="4140200" y="6569075"/>
            <a:ext cx="720725" cy="288925"/>
            <a:chOff x="2517" y="4138"/>
            <a:chExt cx="454" cy="182"/>
          </a:xfrm>
        </p:grpSpPr>
        <p:sp>
          <p:nvSpPr>
            <p:cNvPr id="47115" name="AutoShape 212">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7116" name="Text Box 213">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p>
          </p:txBody>
        </p:sp>
      </p:gr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p:nvPr/>
        </p:nvSpPr>
        <p:spPr>
          <a:xfrm>
            <a:off x="827088" y="766763"/>
            <a:ext cx="3746500" cy="2806700"/>
          </a:xfrm>
          <a:prstGeom prst="rect">
            <a:avLst/>
          </a:prstGeom>
          <a:noFill/>
          <a:ln w="9525">
            <a:noFill/>
          </a:ln>
        </p:spPr>
        <p:txBody>
          <a:bodyPr>
            <a:spAutoFit/>
          </a:bodyPr>
          <a:lstStyle/>
          <a:p>
            <a:pPr eaLnBrk="1" hangingPunct="1">
              <a:lnSpc>
                <a:spcPct val="125000"/>
              </a:lnSpc>
            </a:pPr>
            <a:r>
              <a:rPr lang="en-US" altLang="zh-CN" sz="2400" dirty="0">
                <a:latin typeface="Times New Roman" panose="02020603050405020304" pitchFamily="18" charset="0"/>
                <a:cs typeface="Times New Roman" panose="02020603050405020304" pitchFamily="18" charset="0"/>
              </a:rPr>
              <a:t>medical cell biology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model animal </a:t>
            </a: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noncoding RNA</a:t>
            </a: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proteomics </a:t>
            </a: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stem cell biology </a:t>
            </a: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translational medicine</a:t>
            </a:r>
            <a:endParaRPr lang="en-US" altLang="zh-CN" sz="2400" dirty="0">
              <a:latin typeface="Times New Roman" panose="02020603050405020304" pitchFamily="18" charset="0"/>
              <a:ea typeface="Times New Roman" panose="02020603050405020304" pitchFamily="18" charset="0"/>
            </a:endParaRPr>
          </a:p>
        </p:txBody>
      </p:sp>
      <p:sp>
        <p:nvSpPr>
          <p:cNvPr id="48131" name="Rectangle 5"/>
          <p:cNvSpPr/>
          <p:nvPr/>
        </p:nvSpPr>
        <p:spPr>
          <a:xfrm>
            <a:off x="5435600" y="765175"/>
            <a:ext cx="2592388" cy="2762250"/>
          </a:xfrm>
          <a:prstGeom prst="rect">
            <a:avLst/>
          </a:prstGeom>
          <a:noFill/>
          <a:ln w="9525">
            <a:noFill/>
          </a:ln>
        </p:spPr>
        <p:txBody>
          <a:bodyPr>
            <a:spAutoFit/>
          </a:bodyPr>
          <a:lstStyle/>
          <a:p>
            <a:pPr eaLnBrk="1" hangingPunct="1">
              <a:lnSpc>
                <a:spcPct val="125000"/>
              </a:lnSpc>
            </a:pPr>
            <a:r>
              <a:rPr lang="zh-CN" altLang="en-US" sz="2400" dirty="0">
                <a:latin typeface="隶书" panose="02010509060101010101" pitchFamily="49" charset="-122"/>
                <a:ea typeface="黑体" panose="02010609060101010101" pitchFamily="49" charset="-122"/>
              </a:rPr>
              <a:t>医学细胞生物学</a:t>
            </a:r>
          </a:p>
          <a:p>
            <a:pPr eaLnBrk="1" hangingPunct="1">
              <a:lnSpc>
                <a:spcPct val="125000"/>
              </a:lnSpc>
            </a:pPr>
            <a:r>
              <a:rPr lang="zh-CN" altLang="en-US" sz="2400" dirty="0">
                <a:latin typeface="隶书" panose="02010509060101010101" pitchFamily="49" charset="-122"/>
                <a:ea typeface="黑体" panose="02010609060101010101" pitchFamily="49" charset="-122"/>
              </a:rPr>
              <a:t>模式动物</a:t>
            </a:r>
          </a:p>
          <a:p>
            <a:pPr eaLnBrk="1" hangingPunct="1">
              <a:lnSpc>
                <a:spcPct val="125000"/>
              </a:lnSpc>
            </a:pPr>
            <a:r>
              <a:rPr lang="zh-CN" altLang="en-US" sz="2400" dirty="0">
                <a:latin typeface="隶书" panose="02010509060101010101" pitchFamily="49" charset="-122"/>
                <a:ea typeface="黑体" panose="02010609060101010101" pitchFamily="49" charset="-122"/>
              </a:rPr>
              <a:t>非编码</a:t>
            </a:r>
            <a:r>
              <a:rPr lang="en-US" altLang="zh-CN" sz="2400" dirty="0">
                <a:latin typeface="隶书" panose="02010509060101010101" pitchFamily="49" charset="-122"/>
                <a:ea typeface="黑体" panose="02010609060101010101" pitchFamily="49" charset="-122"/>
              </a:rPr>
              <a:t>RNA</a:t>
            </a:r>
          </a:p>
          <a:p>
            <a:pPr eaLnBrk="1" hangingPunct="1">
              <a:lnSpc>
                <a:spcPct val="120000"/>
              </a:lnSpc>
            </a:pPr>
            <a:r>
              <a:rPr lang="zh-CN" altLang="en-US" sz="2400" dirty="0">
                <a:latin typeface="隶书" panose="02010509060101010101" pitchFamily="49" charset="-122"/>
                <a:ea typeface="黑体" panose="02010609060101010101" pitchFamily="49" charset="-122"/>
              </a:rPr>
              <a:t>蛋白质组学</a:t>
            </a:r>
          </a:p>
          <a:p>
            <a:pPr eaLnBrk="1" hangingPunct="1">
              <a:lnSpc>
                <a:spcPct val="120000"/>
              </a:lnSpc>
            </a:pPr>
            <a:r>
              <a:rPr lang="zh-CN" altLang="en-US" sz="2400" dirty="0">
                <a:latin typeface="隶书" panose="02010509060101010101" pitchFamily="49" charset="-122"/>
                <a:ea typeface="黑体" panose="02010609060101010101" pitchFamily="49" charset="-122"/>
              </a:rPr>
              <a:t>干细胞生物学</a:t>
            </a:r>
          </a:p>
          <a:p>
            <a:pPr eaLnBrk="1" hangingPunct="1">
              <a:lnSpc>
                <a:spcPct val="120000"/>
              </a:lnSpc>
            </a:pPr>
            <a:r>
              <a:rPr lang="zh-CN" altLang="en-US" sz="2400" dirty="0">
                <a:latin typeface="隶书" panose="02010509060101010101" pitchFamily="49" charset="-122"/>
                <a:ea typeface="黑体" panose="02010609060101010101" pitchFamily="49" charset="-122"/>
              </a:rPr>
              <a:t>转化医学</a:t>
            </a:r>
          </a:p>
        </p:txBody>
      </p:sp>
      <p:sp>
        <p:nvSpPr>
          <p:cNvPr id="48132" name="Rectangle 7"/>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p>
        </p:txBody>
      </p:sp>
      <p:sp>
        <p:nvSpPr>
          <p:cNvPr id="48133" name="AutoShape 8">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8134" name="AutoShape 9">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8135" name="Group 10"/>
          <p:cNvGrpSpPr/>
          <p:nvPr/>
        </p:nvGrpSpPr>
        <p:grpSpPr>
          <a:xfrm>
            <a:off x="8243888" y="6569075"/>
            <a:ext cx="720725" cy="288925"/>
            <a:chOff x="2517" y="4138"/>
            <a:chExt cx="454" cy="182"/>
          </a:xfrm>
        </p:grpSpPr>
        <p:sp>
          <p:nvSpPr>
            <p:cNvPr id="48139" name="AutoShape 11">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8140" name="Text Box 12">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p>
          </p:txBody>
        </p:sp>
      </p:grpSp>
      <p:grpSp>
        <p:nvGrpSpPr>
          <p:cNvPr id="48136" name="Group 13"/>
          <p:cNvGrpSpPr/>
          <p:nvPr/>
        </p:nvGrpSpPr>
        <p:grpSpPr>
          <a:xfrm>
            <a:off x="4140200" y="6569075"/>
            <a:ext cx="720725" cy="288925"/>
            <a:chOff x="2517" y="4138"/>
            <a:chExt cx="454" cy="182"/>
          </a:xfrm>
        </p:grpSpPr>
        <p:sp>
          <p:nvSpPr>
            <p:cNvPr id="48137" name="AutoShape 14">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8138" name="Text Box 15">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p>
          </p:txBody>
        </p:sp>
      </p:gr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0" y="765175"/>
            <a:ext cx="5616575" cy="3170238"/>
          </a:xfrm>
          <a:prstGeom prst="rect">
            <a:avLst/>
          </a:prstGeom>
          <a:noFill/>
        </p:spPr>
        <p:txBody>
          <a:bodyPr>
            <a:spAutoFit/>
          </a:bodyPr>
          <a:lstStyle/>
          <a:p>
            <a:pPr marR="0" defTabSz="914400">
              <a:buClrTx/>
              <a:buSzTx/>
              <a:buFontTx/>
              <a:buNone/>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文献资料获取渠道：</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R="0" defTabSz="914400">
              <a:buClrTx/>
              <a:buSzTx/>
              <a:buFontTx/>
              <a:buNone/>
              <a:defRPr/>
            </a:pP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百度搜索： </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hlinkClick r:id="rId2"/>
              </a:rPr>
              <a:t>www.baidu.com</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Google scholar</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镜像：</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hlinkClick r:id="rId3"/>
              </a:rPr>
              <a:t>http://www.kaseng.top/</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 </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（推荐，</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good</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中文文献搜索： 南方医科大学图书馆</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电子资源（中文，英文）</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外文</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r>
              <a:rPr kumimoji="0" lang="en-US" altLang="zh-CN" kern="1200" cap="none" spc="0" normalizeH="0" baseline="0" noProof="0" dirty="0" err="1">
                <a:solidFill>
                  <a:srgbClr val="336600"/>
                </a:solidFill>
                <a:latin typeface="隶书" panose="02010509060101010101" pitchFamily="49" charset="-122"/>
                <a:ea typeface="隶书" panose="02010509060101010101" pitchFamily="49" charset="-122"/>
                <a:cs typeface="+mn-cs"/>
              </a:rPr>
              <a:t>Pubmed</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p>
          <a:p>
            <a:pPr marR="0" defTabSz="914400">
              <a:buClrTx/>
              <a:buSzTx/>
              <a:buFontTx/>
              <a:buNone/>
              <a:defRPr/>
            </a:pP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https://www.ncbi.nlm.nih.gov/pubmed/</a:t>
            </a:r>
          </a:p>
          <a:p>
            <a:pPr marL="457200" marR="0" indent="-457200" defTabSz="914400">
              <a:buClrTx/>
              <a:buSzTx/>
              <a:buFontTx/>
              <a:buAutoNum type="arabicPeriod"/>
              <a:defRPr/>
            </a:pPr>
            <a:endPar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endParaRPr>
          </a:p>
        </p:txBody>
      </p:sp>
      <p:sp>
        <p:nvSpPr>
          <p:cNvPr id="3" name="矩形 2"/>
          <p:cNvSpPr/>
          <p:nvPr/>
        </p:nvSpPr>
        <p:spPr>
          <a:xfrm>
            <a:off x="4094946" y="3228945"/>
            <a:ext cx="954107" cy="400110"/>
          </a:xfrm>
          <a:prstGeom prst="rect">
            <a:avLst/>
          </a:prstGeom>
        </p:spPr>
        <p:txBody>
          <a:bodyPr wrap="none">
            <a:spAutoFit/>
          </a:bodyPr>
          <a:lstStyle/>
          <a:p>
            <a:r>
              <a:rPr lang="en-US" altLang="zh-CN" dirty="0" err="1"/>
              <a:t>Karikó</a:t>
            </a:r>
            <a:endParaRPr lang="zh-CN" altLang="en-US"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2450" y="960120"/>
            <a:ext cx="8267065" cy="645160"/>
          </a:xfrm>
          <a:prstGeom prst="rect">
            <a:avLst/>
          </a:prstGeom>
          <a:noFill/>
        </p:spPr>
        <p:txBody>
          <a:bodyPr wrap="square" rtlCol="0">
            <a:spAutoFit/>
          </a:bodyPr>
          <a:lstStyle/>
          <a:p>
            <a:r>
              <a:rPr lang="zh-CN" altLang="en-US" sz="3600" b="1" dirty="0">
                <a:solidFill>
                  <a:schemeClr val="tx1"/>
                </a:solidFill>
                <a:latin typeface="仿宋" panose="02010609060101010101" charset="-122"/>
                <a:ea typeface="仿宋" panose="02010609060101010101" charset="-122"/>
                <a:sym typeface="+mn-ea"/>
              </a:rPr>
              <a:t>近年的诺贝尔生理医学奖有哪些？</a:t>
            </a:r>
            <a:endParaRPr lang="zh-CN" altLang="en-US" sz="3600">
              <a:latin typeface="仿宋" panose="02010609060101010101" charset="-122"/>
              <a:ea typeface="仿宋" panose="02010609060101010101" charset="-122"/>
            </a:endParaRP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vert="horz" wrap="square" lIns="91440" tIns="45720" rIns="91440" bIns="45720" anchor="t" anchorCtr="0"/>
          <a:lstStyle/>
          <a:p>
            <a:r>
              <a:rPr lang="zh-CN" altLang="en-US" dirty="0"/>
              <a:t>细胞膜部分的预习</a:t>
            </a:r>
          </a:p>
        </p:txBody>
      </p:sp>
      <p:sp>
        <p:nvSpPr>
          <p:cNvPr id="79875" name="内容占位符 2"/>
          <p:cNvSpPr>
            <a:spLocks noGrp="1"/>
          </p:cNvSpPr>
          <p:nvPr>
            <p:ph idx="1"/>
          </p:nvPr>
        </p:nvSpPr>
        <p:spPr>
          <a:xfrm>
            <a:off x="436563" y="1417638"/>
            <a:ext cx="8229600" cy="4525962"/>
          </a:xfrm>
        </p:spPr>
        <p:txBody>
          <a:bodyPr vert="horz" wrap="square" lIns="91440" tIns="45720" rIns="91440" bIns="45720" anchor="t" anchorCtr="0"/>
          <a:lstStyle/>
          <a:p>
            <a:r>
              <a:rPr lang="zh-CN" altLang="en-US" dirty="0"/>
              <a:t>细胞膜的化学组成有哪些，各有何生物学特点？</a:t>
            </a:r>
            <a:endParaRPr lang="en-US" altLang="zh-CN" dirty="0"/>
          </a:p>
          <a:p>
            <a:r>
              <a:rPr lang="zh-CN" altLang="en-US" dirty="0"/>
              <a:t>细胞膜分子结构模型有哪些，在解释细胞膜结构各有何优缺点？</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5a8c3cca-d0c4-4da1-b4ac-6714ef27926e"/>
  <p:tag name="COMMONDATA" val="eyJoZGlkIjoiM2EzNDMzMTUwOTZlNGMwZWE1OTc5NjI0ZDA2MTYxZjY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804,&quot;width&quot;:6296}"/>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91,&quot;width&quot;:6480}"/>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05506d58-ca41-4361-a0f1-c426b871f0c2}"/>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360,&quot;width&quot;:7740}"/>
</p:tagLst>
</file>

<file path=ppt/theme/theme1.xml><?xml version="1.0" encoding="utf-8"?>
<a:theme xmlns:a="http://schemas.openxmlformats.org/drawingml/2006/main" name="默认设计模板">
  <a:themeElements>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336600"/>
            </a:solidFill>
            <a:effectLst/>
            <a:latin typeface="隶书" panose="02010509060101010101" pitchFamily="49" charset="-122"/>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336600"/>
            </a:solidFill>
            <a:effectLst/>
            <a:latin typeface="隶书" panose="02010509060101010101" pitchFamily="49" charset="-122"/>
            <a:ea typeface="隶书" panose="020105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3E3E5C"/>
        </a:dk1>
        <a:lt1>
          <a:srgbClr val="FFFFFF"/>
        </a:lt1>
        <a:dk2>
          <a:srgbClr val="FFFFCC"/>
        </a:dk2>
        <a:lt2>
          <a:srgbClr val="FFFFFF"/>
        </a:lt2>
        <a:accent1>
          <a:srgbClr val="60597B"/>
        </a:accent1>
        <a:accent2>
          <a:srgbClr val="6666FF"/>
        </a:accent2>
        <a:accent3>
          <a:srgbClr val="FFFFE2"/>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3032</Words>
  <Application>Microsoft Office PowerPoint</Application>
  <PresentationFormat>全屏显示(4:3)</PresentationFormat>
  <Paragraphs>398</Paragraphs>
  <Slides>90</Slides>
  <Notes>5</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链接</vt:lpstr>
      </vt:variant>
      <vt:variant>
        <vt:i4>2</vt:i4>
      </vt:variant>
      <vt:variant>
        <vt:lpstr>幻灯片标题</vt:lpstr>
      </vt:variant>
      <vt:variant>
        <vt:i4>90</vt:i4>
      </vt:variant>
    </vt:vector>
  </HeadingPairs>
  <TitlesOfParts>
    <vt:vector size="105" baseType="lpstr">
      <vt:lpstr>等线</vt:lpstr>
      <vt:lpstr>仿宋</vt:lpstr>
      <vt:lpstr>黑体</vt:lpstr>
      <vt:lpstr>华文楷体</vt:lpstr>
      <vt:lpstr>隶书</vt:lpstr>
      <vt:lpstr>宋体</vt:lpstr>
      <vt:lpstr>幼圆</vt:lpstr>
      <vt:lpstr>Arial</vt:lpstr>
      <vt:lpstr>Arial Black</vt:lpstr>
      <vt:lpstr>Comic Sans MS</vt:lpstr>
      <vt:lpstr>Times New Roman</vt:lpstr>
      <vt:lpstr>Wingdings</vt:lpstr>
      <vt:lpstr>默认设计模板</vt:lpstr>
      <vt:lpstr>file:///E:\jiaoxue\课程教学\2021教学\课件\Nobel%20prize1958-2018%20.pdf</vt:lpstr>
      <vt:lpstr>file:///E:\jiaoxue\课程教学\2021教学\课件\mRNA疫苗背后的故事.docx.pdf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就是这样一个个神秘的细胞组成了神秘的机体，要认识机体的本质，必须了解细胞的结构和活动本质。</vt:lpstr>
      <vt:lpstr>PowerPoint 演示文稿</vt:lpstr>
      <vt:lpstr>PowerPoint 演示文稿</vt:lpstr>
      <vt:lpstr>一、细胞生物学的概念与研究内容* 二、细胞生物学的主要发展阶段 三、细胞生物学在生命科学中的地位          及与其他学科的关系 </vt:lpstr>
      <vt:lpstr>PowerPoint 演示文稿</vt:lpstr>
      <vt:lpstr>（二）细胞生物学的研究内容</vt:lpstr>
      <vt:lpstr>PowerPoint 演示文稿</vt:lpstr>
      <vt:lpstr>PowerPoint 演示文稿</vt:lpstr>
      <vt:lpstr>三 细胞生物学与医学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（四）荧光显微镜 Fluorescence microscope</vt:lpstr>
      <vt:lpstr>PowerPoint 演示文稿</vt:lpstr>
      <vt:lpstr>PowerPoint 演示文稿</vt:lpstr>
      <vt:lpstr>PowerPoint 演示文稿</vt:lpstr>
      <vt:lpstr>PowerPoint 演示文稿</vt:lpstr>
      <vt:lpstr>PowerPoint 演示文稿</vt:lpstr>
      <vt:lpstr>PowerPoint 演示文稿</vt:lpstr>
      <vt:lpstr>（六）激光共聚焦扫描显微境  Laser confocal scanning microscope, LCSM</vt:lpstr>
      <vt:lpstr>PowerPoint 演示文稿</vt:lpstr>
      <vt:lpstr>PowerPoint 演示文稿</vt:lpstr>
      <vt:lpstr>PowerPoint 演示文稿</vt:lpstr>
      <vt:lpstr>PowerPoint 演示文稿</vt:lpstr>
      <vt:lpstr>PowerPoint 演示文稿</vt:lpstr>
      <vt:lpstr>PowerPoint 演示文稿</vt:lpstr>
      <vt:lpstr>(二）扫描电子显微镜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细胞培养开创性应用：单克隆抗体技术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中英文关键词对照</vt:lpstr>
      <vt:lpstr>PowerPoint 演示文稿</vt:lpstr>
      <vt:lpstr>PowerPoint 演示文稿</vt:lpstr>
      <vt:lpstr>细胞膜部分的预习</vt:lpstr>
    </vt:vector>
  </TitlesOfParts>
  <Company>df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第一章绪论</dc:title>
  <dc:creator>fand</dc:creator>
  <cp:lastModifiedBy>Administrator</cp:lastModifiedBy>
  <cp:revision>399</cp:revision>
  <dcterms:created xsi:type="dcterms:W3CDTF">2003-08-17T02:12:00Z</dcterms:created>
  <dcterms:modified xsi:type="dcterms:W3CDTF">2024-10-09T05:50:30Z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6842319FA8DA42E280BF853D9AE24178_13</vt:lpwstr>
  </property>
  <property fmtid="{D5CDD505-2E9C-101B-9397-08002B2CF9AE}" pid="3" name="KSOProductBuildVer">
    <vt:lpwstr>2052-12.1.0.18276</vt:lpwstr>
  </property>
</Properties>
</file>